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sldIdLst>
    <p:sldId id="257" r:id="rId2"/>
    <p:sldId id="256" r:id="rId3"/>
    <p:sldId id="258" r:id="rId4"/>
    <p:sldId id="266" r:id="rId5"/>
    <p:sldId id="261" r:id="rId6"/>
    <p:sldId id="260" r:id="rId7"/>
    <p:sldId id="278" r:id="rId8"/>
    <p:sldId id="279" r:id="rId9"/>
    <p:sldId id="287" r:id="rId10"/>
    <p:sldId id="259" r:id="rId11"/>
    <p:sldId id="275" r:id="rId12"/>
    <p:sldId id="276" r:id="rId13"/>
    <p:sldId id="280" r:id="rId14"/>
    <p:sldId id="281" r:id="rId15"/>
    <p:sldId id="282" r:id="rId16"/>
    <p:sldId id="283" r:id="rId17"/>
    <p:sldId id="284" r:id="rId18"/>
    <p:sldId id="270" r:id="rId19"/>
    <p:sldId id="263" r:id="rId20"/>
  </p:sldIdLst>
  <p:sldSz cx="12192000" cy="6858000"/>
  <p:notesSz cx="6858000" cy="9144000"/>
  <p:embeddedFontLst>
    <p:embeddedFont>
      <p:font typeface="Segoe UI" panose="020B0502040204020203" pitchFamily="34" charset="0"/>
      <p:regular r:id="rId22"/>
      <p:bold r:id="rId23"/>
      <p:italic r:id="rId24"/>
      <p:boldItalic r:id="rId25"/>
    </p:embeddedFont>
    <p:embeddedFont>
      <p:font typeface="Source Code Pro" panose="020B0509030403020204" pitchFamily="49"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415" userDrawn="1">
          <p15:clr>
            <a:srgbClr val="A4A3A4"/>
          </p15:clr>
        </p15:guide>
        <p15:guide id="4" pos="7242" userDrawn="1">
          <p15:clr>
            <a:srgbClr val="A4A3A4"/>
          </p15:clr>
        </p15:guide>
        <p15:guide id="5" orient="horz" pos="300" userDrawn="1">
          <p15:clr>
            <a:srgbClr val="A4A3A4"/>
          </p15:clr>
        </p15:guide>
        <p15:guide id="6" orient="horz" pos="4020" userDrawn="1">
          <p15:clr>
            <a:srgbClr val="A4A3A4"/>
          </p15:clr>
        </p15:guide>
        <p15:guide id="7" pos="5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500"/>
    <a:srgbClr val="020303"/>
    <a:srgbClr val="343536"/>
    <a:srgbClr val="1A1A1B"/>
    <a:srgbClr val="8181FF"/>
    <a:srgbClr val="9293FF"/>
    <a:srgbClr val="88817C"/>
    <a:srgbClr val="EBEBEB"/>
    <a:srgbClr val="D7DADB"/>
    <a:srgbClr val="EC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37DDE5-5E24-EA30-8C23-3325B5E6B963}" v="193" dt="2024-05-27T16:47:14.120"/>
    <p1510:client id="{B5A76748-7CA2-025E-B5A9-9C94EF288CD7}" v="2118" dt="2024-05-27T14:30:26.4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1158" y="66"/>
      </p:cViewPr>
      <p:guideLst>
        <p:guide pos="3840"/>
        <p:guide pos="415"/>
        <p:guide pos="7242"/>
        <p:guide orient="horz" pos="300"/>
        <p:guide orient="horz" pos="4020"/>
        <p:guide pos="57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F7DE4-4E2D-7445-A7F9-5A775C4B6D0B}" type="datetimeFigureOut">
              <a:rPr lang="en-US" smtClean="0"/>
              <a:t>5/28/2024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9FB985-9482-1648-AE2F-C12B9FBE9F0B}" type="slidenum">
              <a:rPr lang="en-US" smtClean="0"/>
              <a:t>‹#›</a:t>
            </a:fld>
            <a:endParaRPr lang="en-US"/>
          </a:p>
        </p:txBody>
      </p:sp>
    </p:spTree>
    <p:extLst>
      <p:ext uri="{BB962C8B-B14F-4D97-AF65-F5344CB8AC3E}">
        <p14:creationId xmlns:p14="http://schemas.microsoft.com/office/powerpoint/2010/main" val="430073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Reddit is a popular social media platform and online community where users can post content, engage in discussions, and vote on posts. The platform is organized into individual communities known as subreddits, each dedicated to a specific topic or interest. Users can create threads by submitting posts, which can include text, links, images, or videos and other users can then reply to these posts, creating a thread of comments</a:t>
            </a:r>
          </a:p>
        </p:txBody>
      </p:sp>
      <p:sp>
        <p:nvSpPr>
          <p:cNvPr id="4" name="Slide Number Placeholder 3"/>
          <p:cNvSpPr>
            <a:spLocks noGrp="1"/>
          </p:cNvSpPr>
          <p:nvPr>
            <p:ph type="sldNum" sz="quarter" idx="5"/>
          </p:nvPr>
        </p:nvSpPr>
        <p:spPr/>
        <p:txBody>
          <a:bodyPr/>
          <a:lstStyle/>
          <a:p>
            <a:fld id="{2D9FB985-9482-1648-AE2F-C12B9FBE9F0B}" type="slidenum">
              <a:rPr lang="en-US" smtClean="0"/>
              <a:t>2</a:t>
            </a:fld>
            <a:endParaRPr lang="en-US"/>
          </a:p>
        </p:txBody>
      </p:sp>
    </p:spTree>
    <p:extLst>
      <p:ext uri="{BB962C8B-B14F-4D97-AF65-F5344CB8AC3E}">
        <p14:creationId xmlns:p14="http://schemas.microsoft.com/office/powerpoint/2010/main" val="398539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we can see some titles of this month's top posts:</a:t>
            </a:r>
          </a:p>
          <a:p>
            <a:endParaRPr lang="en-US" dirty="0"/>
          </a:p>
          <a:p>
            <a:r>
              <a:rPr lang="en-US" dirty="0"/>
              <a:t>Top minds all join together to complain about how they're being censored</a:t>
            </a:r>
          </a:p>
          <a:p>
            <a:r>
              <a:rPr lang="en-US" dirty="0"/>
              <a:t>Top mind's taxes are going towards public education</a:t>
            </a:r>
          </a:p>
          <a:p>
            <a:r>
              <a:rPr lang="en-US" dirty="0"/>
              <a:t>Top minds have politics all figured out</a:t>
            </a:r>
            <a:endParaRPr lang="ro-RO" dirty="0"/>
          </a:p>
        </p:txBody>
      </p:sp>
      <p:sp>
        <p:nvSpPr>
          <p:cNvPr id="4" name="Slide Number Placeholder 3"/>
          <p:cNvSpPr>
            <a:spLocks noGrp="1"/>
          </p:cNvSpPr>
          <p:nvPr>
            <p:ph type="sldNum" sz="quarter" idx="5"/>
          </p:nvPr>
        </p:nvSpPr>
        <p:spPr/>
        <p:txBody>
          <a:bodyPr/>
          <a:lstStyle/>
          <a:p>
            <a:fld id="{2D9FB985-9482-1648-AE2F-C12B9FBE9F0B}" type="slidenum">
              <a:rPr lang="en-US" smtClean="0"/>
              <a:t>4</a:t>
            </a:fld>
            <a:endParaRPr lang="en-US"/>
          </a:p>
        </p:txBody>
      </p:sp>
    </p:spTree>
    <p:extLst>
      <p:ext uri="{BB962C8B-B14F-4D97-AF65-F5344CB8AC3E}">
        <p14:creationId xmlns:p14="http://schemas.microsoft.com/office/powerpoint/2010/main" val="2746207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Gephy</a:t>
            </a:r>
            <a:endParaRPr lang="en-US" dirty="0"/>
          </a:p>
          <a:p>
            <a:r>
              <a:rPr lang="en-US" dirty="0"/>
              <a:t>Nodes and edges are colored according to their negativity score, where green means positive and red means negative</a:t>
            </a:r>
            <a:endParaRPr lang="ro-RO" dirty="0"/>
          </a:p>
        </p:txBody>
      </p:sp>
      <p:sp>
        <p:nvSpPr>
          <p:cNvPr id="4" name="Slide Number Placeholder 3"/>
          <p:cNvSpPr>
            <a:spLocks noGrp="1"/>
          </p:cNvSpPr>
          <p:nvPr>
            <p:ph type="sldNum" sz="quarter" idx="5"/>
          </p:nvPr>
        </p:nvSpPr>
        <p:spPr/>
        <p:txBody>
          <a:bodyPr/>
          <a:lstStyle/>
          <a:p>
            <a:fld id="{2D9FB985-9482-1648-AE2F-C12B9FBE9F0B}" type="slidenum">
              <a:rPr lang="en-US" smtClean="0"/>
              <a:t>6</a:t>
            </a:fld>
            <a:endParaRPr lang="en-US"/>
          </a:p>
        </p:txBody>
      </p:sp>
    </p:spTree>
    <p:extLst>
      <p:ext uri="{BB962C8B-B14F-4D97-AF65-F5344CB8AC3E}">
        <p14:creationId xmlns:p14="http://schemas.microsoft.com/office/powerpoint/2010/main" val="3718748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9FB985-9482-1648-AE2F-C12B9FBE9F0B}" type="slidenum">
              <a:rPr lang="en-US" smtClean="0"/>
              <a:t>10</a:t>
            </a:fld>
            <a:endParaRPr lang="en-US"/>
          </a:p>
        </p:txBody>
      </p:sp>
    </p:spTree>
    <p:extLst>
      <p:ext uri="{BB962C8B-B14F-4D97-AF65-F5344CB8AC3E}">
        <p14:creationId xmlns:p14="http://schemas.microsoft.com/office/powerpoint/2010/main" val="3590475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9FB985-9482-1648-AE2F-C12B9FBE9F0B}" type="slidenum">
              <a:rPr lang="en-US" smtClean="0"/>
              <a:t>11</a:t>
            </a:fld>
            <a:endParaRPr lang="en-US"/>
          </a:p>
        </p:txBody>
      </p:sp>
    </p:spTree>
    <p:extLst>
      <p:ext uri="{BB962C8B-B14F-4D97-AF65-F5344CB8AC3E}">
        <p14:creationId xmlns:p14="http://schemas.microsoft.com/office/powerpoint/2010/main" val="112174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9FB985-9482-1648-AE2F-C12B9FBE9F0B}" type="slidenum">
              <a:rPr lang="en-US" smtClean="0"/>
              <a:t>12</a:t>
            </a:fld>
            <a:endParaRPr lang="en-US"/>
          </a:p>
        </p:txBody>
      </p:sp>
    </p:spTree>
    <p:extLst>
      <p:ext uri="{BB962C8B-B14F-4D97-AF65-F5344CB8AC3E}">
        <p14:creationId xmlns:p14="http://schemas.microsoft.com/office/powerpoint/2010/main" val="2876680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8678C936-2A98-E453-C651-B54152FC8D2B}"/>
              </a:ext>
            </a:extLst>
          </p:cNvPr>
          <p:cNvSpPr>
            <a:spLocks noGrp="1"/>
          </p:cNvSpPr>
          <p:nvPr>
            <p:ph type="pic" sz="quarter" idx="10"/>
          </p:nvPr>
        </p:nvSpPr>
        <p:spPr>
          <a:xfrm>
            <a:off x="400051" y="1023102"/>
            <a:ext cx="2752725" cy="2129559"/>
          </a:xfrm>
          <a:custGeom>
            <a:avLst/>
            <a:gdLst>
              <a:gd name="connsiteX0" fmla="*/ 76643 w 2752725"/>
              <a:gd name="connsiteY0" fmla="*/ 0 h 2129559"/>
              <a:gd name="connsiteX1" fmla="*/ 2676082 w 2752725"/>
              <a:gd name="connsiteY1" fmla="*/ 0 h 2129559"/>
              <a:gd name="connsiteX2" fmla="*/ 2752725 w 2752725"/>
              <a:gd name="connsiteY2" fmla="*/ 76643 h 2129559"/>
              <a:gd name="connsiteX3" fmla="*/ 2752725 w 2752725"/>
              <a:gd name="connsiteY3" fmla="*/ 2052916 h 2129559"/>
              <a:gd name="connsiteX4" fmla="*/ 2676082 w 2752725"/>
              <a:gd name="connsiteY4" fmla="*/ 2129559 h 2129559"/>
              <a:gd name="connsiteX5" fmla="*/ 76643 w 2752725"/>
              <a:gd name="connsiteY5" fmla="*/ 2129559 h 2129559"/>
              <a:gd name="connsiteX6" fmla="*/ 0 w 2752725"/>
              <a:gd name="connsiteY6" fmla="*/ 2052916 h 2129559"/>
              <a:gd name="connsiteX7" fmla="*/ 0 w 2752725"/>
              <a:gd name="connsiteY7" fmla="*/ 76643 h 2129559"/>
              <a:gd name="connsiteX8" fmla="*/ 76643 w 2752725"/>
              <a:gd name="connsiteY8" fmla="*/ 0 h 212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5" h="2129559">
                <a:moveTo>
                  <a:pt x="76643" y="0"/>
                </a:moveTo>
                <a:lnTo>
                  <a:pt x="2676082" y="0"/>
                </a:lnTo>
                <a:cubicBezTo>
                  <a:pt x="2718411" y="0"/>
                  <a:pt x="2752725" y="34314"/>
                  <a:pt x="2752725" y="76643"/>
                </a:cubicBezTo>
                <a:lnTo>
                  <a:pt x="2752725" y="2052916"/>
                </a:lnTo>
                <a:cubicBezTo>
                  <a:pt x="2752725" y="2095245"/>
                  <a:pt x="2718411" y="2129559"/>
                  <a:pt x="2676082" y="2129559"/>
                </a:cubicBezTo>
                <a:lnTo>
                  <a:pt x="76643" y="2129559"/>
                </a:lnTo>
                <a:cubicBezTo>
                  <a:pt x="34314" y="2129559"/>
                  <a:pt x="0" y="2095245"/>
                  <a:pt x="0" y="2052916"/>
                </a:cubicBezTo>
                <a:lnTo>
                  <a:pt x="0" y="76643"/>
                </a:lnTo>
                <a:cubicBezTo>
                  <a:pt x="0" y="34314"/>
                  <a:pt x="34314" y="0"/>
                  <a:pt x="76643" y="0"/>
                </a:cubicBezTo>
                <a:close/>
              </a:path>
            </a:pathLst>
          </a:custGeom>
        </p:spPr>
        <p:txBody>
          <a:bodyPr wrap="square">
            <a:noAutofit/>
          </a:bodyPr>
          <a:lstStyle/>
          <a:p>
            <a:endParaRPr lang="en-IN"/>
          </a:p>
        </p:txBody>
      </p:sp>
      <p:sp>
        <p:nvSpPr>
          <p:cNvPr id="36" name="Picture Placeholder 35">
            <a:extLst>
              <a:ext uri="{FF2B5EF4-FFF2-40B4-BE49-F238E27FC236}">
                <a16:creationId xmlns:a16="http://schemas.microsoft.com/office/drawing/2014/main" id="{F6FE9769-C007-9D70-EE93-B69CDAD4AD55}"/>
              </a:ext>
            </a:extLst>
          </p:cNvPr>
          <p:cNvSpPr>
            <a:spLocks noGrp="1"/>
          </p:cNvSpPr>
          <p:nvPr>
            <p:ph type="pic" sz="quarter" idx="11"/>
          </p:nvPr>
        </p:nvSpPr>
        <p:spPr>
          <a:xfrm>
            <a:off x="3286126" y="1023102"/>
            <a:ext cx="2752725" cy="2129559"/>
          </a:xfrm>
          <a:custGeom>
            <a:avLst/>
            <a:gdLst>
              <a:gd name="connsiteX0" fmla="*/ 76643 w 2752725"/>
              <a:gd name="connsiteY0" fmla="*/ 0 h 2129559"/>
              <a:gd name="connsiteX1" fmla="*/ 2676082 w 2752725"/>
              <a:gd name="connsiteY1" fmla="*/ 0 h 2129559"/>
              <a:gd name="connsiteX2" fmla="*/ 2752725 w 2752725"/>
              <a:gd name="connsiteY2" fmla="*/ 76643 h 2129559"/>
              <a:gd name="connsiteX3" fmla="*/ 2752725 w 2752725"/>
              <a:gd name="connsiteY3" fmla="*/ 2052916 h 2129559"/>
              <a:gd name="connsiteX4" fmla="*/ 2676082 w 2752725"/>
              <a:gd name="connsiteY4" fmla="*/ 2129559 h 2129559"/>
              <a:gd name="connsiteX5" fmla="*/ 76643 w 2752725"/>
              <a:gd name="connsiteY5" fmla="*/ 2129559 h 2129559"/>
              <a:gd name="connsiteX6" fmla="*/ 0 w 2752725"/>
              <a:gd name="connsiteY6" fmla="*/ 2052916 h 2129559"/>
              <a:gd name="connsiteX7" fmla="*/ 0 w 2752725"/>
              <a:gd name="connsiteY7" fmla="*/ 76643 h 2129559"/>
              <a:gd name="connsiteX8" fmla="*/ 76643 w 2752725"/>
              <a:gd name="connsiteY8" fmla="*/ 0 h 212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5" h="2129559">
                <a:moveTo>
                  <a:pt x="76643" y="0"/>
                </a:moveTo>
                <a:lnTo>
                  <a:pt x="2676082" y="0"/>
                </a:lnTo>
                <a:cubicBezTo>
                  <a:pt x="2718411" y="0"/>
                  <a:pt x="2752725" y="34314"/>
                  <a:pt x="2752725" y="76643"/>
                </a:cubicBezTo>
                <a:lnTo>
                  <a:pt x="2752725" y="2052916"/>
                </a:lnTo>
                <a:cubicBezTo>
                  <a:pt x="2752725" y="2095245"/>
                  <a:pt x="2718411" y="2129559"/>
                  <a:pt x="2676082" y="2129559"/>
                </a:cubicBezTo>
                <a:lnTo>
                  <a:pt x="76643" y="2129559"/>
                </a:lnTo>
                <a:cubicBezTo>
                  <a:pt x="34314" y="2129559"/>
                  <a:pt x="0" y="2095245"/>
                  <a:pt x="0" y="2052916"/>
                </a:cubicBezTo>
                <a:lnTo>
                  <a:pt x="0" y="76643"/>
                </a:lnTo>
                <a:cubicBezTo>
                  <a:pt x="0" y="34314"/>
                  <a:pt x="34314" y="0"/>
                  <a:pt x="76643" y="0"/>
                </a:cubicBezTo>
                <a:close/>
              </a:path>
            </a:pathLst>
          </a:custGeom>
        </p:spPr>
        <p:txBody>
          <a:bodyPr wrap="square">
            <a:noAutofit/>
          </a:bodyPr>
          <a:lstStyle/>
          <a:p>
            <a:endParaRPr lang="en-IN"/>
          </a:p>
        </p:txBody>
      </p:sp>
      <p:sp>
        <p:nvSpPr>
          <p:cNvPr id="37" name="Picture Placeholder 36">
            <a:extLst>
              <a:ext uri="{FF2B5EF4-FFF2-40B4-BE49-F238E27FC236}">
                <a16:creationId xmlns:a16="http://schemas.microsoft.com/office/drawing/2014/main" id="{0F7B23A1-7D9F-B8C6-43A4-615951110A4C}"/>
              </a:ext>
            </a:extLst>
          </p:cNvPr>
          <p:cNvSpPr>
            <a:spLocks noGrp="1"/>
          </p:cNvSpPr>
          <p:nvPr>
            <p:ph type="pic" sz="quarter" idx="12"/>
          </p:nvPr>
        </p:nvSpPr>
        <p:spPr>
          <a:xfrm>
            <a:off x="6172201" y="1023102"/>
            <a:ext cx="2752725" cy="2129559"/>
          </a:xfrm>
          <a:custGeom>
            <a:avLst/>
            <a:gdLst>
              <a:gd name="connsiteX0" fmla="*/ 76643 w 2752725"/>
              <a:gd name="connsiteY0" fmla="*/ 0 h 2129559"/>
              <a:gd name="connsiteX1" fmla="*/ 2676082 w 2752725"/>
              <a:gd name="connsiteY1" fmla="*/ 0 h 2129559"/>
              <a:gd name="connsiteX2" fmla="*/ 2752725 w 2752725"/>
              <a:gd name="connsiteY2" fmla="*/ 76643 h 2129559"/>
              <a:gd name="connsiteX3" fmla="*/ 2752725 w 2752725"/>
              <a:gd name="connsiteY3" fmla="*/ 2052916 h 2129559"/>
              <a:gd name="connsiteX4" fmla="*/ 2676082 w 2752725"/>
              <a:gd name="connsiteY4" fmla="*/ 2129559 h 2129559"/>
              <a:gd name="connsiteX5" fmla="*/ 76643 w 2752725"/>
              <a:gd name="connsiteY5" fmla="*/ 2129559 h 2129559"/>
              <a:gd name="connsiteX6" fmla="*/ 0 w 2752725"/>
              <a:gd name="connsiteY6" fmla="*/ 2052916 h 2129559"/>
              <a:gd name="connsiteX7" fmla="*/ 0 w 2752725"/>
              <a:gd name="connsiteY7" fmla="*/ 76643 h 2129559"/>
              <a:gd name="connsiteX8" fmla="*/ 76643 w 2752725"/>
              <a:gd name="connsiteY8" fmla="*/ 0 h 212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5" h="2129559">
                <a:moveTo>
                  <a:pt x="76643" y="0"/>
                </a:moveTo>
                <a:lnTo>
                  <a:pt x="2676082" y="0"/>
                </a:lnTo>
                <a:cubicBezTo>
                  <a:pt x="2718411" y="0"/>
                  <a:pt x="2752725" y="34314"/>
                  <a:pt x="2752725" y="76643"/>
                </a:cubicBezTo>
                <a:lnTo>
                  <a:pt x="2752725" y="2052916"/>
                </a:lnTo>
                <a:cubicBezTo>
                  <a:pt x="2752725" y="2095245"/>
                  <a:pt x="2718411" y="2129559"/>
                  <a:pt x="2676082" y="2129559"/>
                </a:cubicBezTo>
                <a:lnTo>
                  <a:pt x="76643" y="2129559"/>
                </a:lnTo>
                <a:cubicBezTo>
                  <a:pt x="34314" y="2129559"/>
                  <a:pt x="0" y="2095245"/>
                  <a:pt x="0" y="2052916"/>
                </a:cubicBezTo>
                <a:lnTo>
                  <a:pt x="0" y="76643"/>
                </a:lnTo>
                <a:cubicBezTo>
                  <a:pt x="0" y="34314"/>
                  <a:pt x="34314" y="0"/>
                  <a:pt x="76643" y="0"/>
                </a:cubicBezTo>
                <a:close/>
              </a:path>
            </a:pathLst>
          </a:custGeom>
        </p:spPr>
        <p:txBody>
          <a:bodyPr wrap="square">
            <a:noAutofit/>
          </a:bodyPr>
          <a:lstStyle/>
          <a:p>
            <a:endParaRPr lang="en-IN"/>
          </a:p>
        </p:txBody>
      </p:sp>
      <p:sp>
        <p:nvSpPr>
          <p:cNvPr id="38" name="Picture Placeholder 37">
            <a:extLst>
              <a:ext uri="{FF2B5EF4-FFF2-40B4-BE49-F238E27FC236}">
                <a16:creationId xmlns:a16="http://schemas.microsoft.com/office/drawing/2014/main" id="{CB4E90C4-EA8B-4CE8-FBDA-07F836C219F9}"/>
              </a:ext>
            </a:extLst>
          </p:cNvPr>
          <p:cNvSpPr>
            <a:spLocks noGrp="1"/>
          </p:cNvSpPr>
          <p:nvPr>
            <p:ph type="pic" sz="quarter" idx="13"/>
          </p:nvPr>
        </p:nvSpPr>
        <p:spPr>
          <a:xfrm>
            <a:off x="9058275" y="1023102"/>
            <a:ext cx="2752725" cy="2129559"/>
          </a:xfrm>
          <a:custGeom>
            <a:avLst/>
            <a:gdLst>
              <a:gd name="connsiteX0" fmla="*/ 76643 w 2752725"/>
              <a:gd name="connsiteY0" fmla="*/ 0 h 2129559"/>
              <a:gd name="connsiteX1" fmla="*/ 2676082 w 2752725"/>
              <a:gd name="connsiteY1" fmla="*/ 0 h 2129559"/>
              <a:gd name="connsiteX2" fmla="*/ 2752725 w 2752725"/>
              <a:gd name="connsiteY2" fmla="*/ 76643 h 2129559"/>
              <a:gd name="connsiteX3" fmla="*/ 2752725 w 2752725"/>
              <a:gd name="connsiteY3" fmla="*/ 2052916 h 2129559"/>
              <a:gd name="connsiteX4" fmla="*/ 2676082 w 2752725"/>
              <a:gd name="connsiteY4" fmla="*/ 2129559 h 2129559"/>
              <a:gd name="connsiteX5" fmla="*/ 76643 w 2752725"/>
              <a:gd name="connsiteY5" fmla="*/ 2129559 h 2129559"/>
              <a:gd name="connsiteX6" fmla="*/ 0 w 2752725"/>
              <a:gd name="connsiteY6" fmla="*/ 2052916 h 2129559"/>
              <a:gd name="connsiteX7" fmla="*/ 0 w 2752725"/>
              <a:gd name="connsiteY7" fmla="*/ 76643 h 2129559"/>
              <a:gd name="connsiteX8" fmla="*/ 76643 w 2752725"/>
              <a:gd name="connsiteY8" fmla="*/ 0 h 212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5" h="2129559">
                <a:moveTo>
                  <a:pt x="76643" y="0"/>
                </a:moveTo>
                <a:lnTo>
                  <a:pt x="2676082" y="0"/>
                </a:lnTo>
                <a:cubicBezTo>
                  <a:pt x="2718411" y="0"/>
                  <a:pt x="2752725" y="34314"/>
                  <a:pt x="2752725" y="76643"/>
                </a:cubicBezTo>
                <a:lnTo>
                  <a:pt x="2752725" y="2052916"/>
                </a:lnTo>
                <a:cubicBezTo>
                  <a:pt x="2752725" y="2095245"/>
                  <a:pt x="2718411" y="2129559"/>
                  <a:pt x="2676082" y="2129559"/>
                </a:cubicBezTo>
                <a:lnTo>
                  <a:pt x="76643" y="2129559"/>
                </a:lnTo>
                <a:cubicBezTo>
                  <a:pt x="34314" y="2129559"/>
                  <a:pt x="0" y="2095245"/>
                  <a:pt x="0" y="2052916"/>
                </a:cubicBezTo>
                <a:lnTo>
                  <a:pt x="0" y="76643"/>
                </a:lnTo>
                <a:cubicBezTo>
                  <a:pt x="0" y="34314"/>
                  <a:pt x="34314" y="0"/>
                  <a:pt x="76643" y="0"/>
                </a:cubicBezTo>
                <a:close/>
              </a:path>
            </a:pathLst>
          </a:custGeom>
        </p:spPr>
        <p:txBody>
          <a:bodyPr wrap="square">
            <a:noAutofit/>
          </a:bodyPr>
          <a:lstStyle/>
          <a:p>
            <a:endParaRPr lang="en-IN"/>
          </a:p>
        </p:txBody>
      </p:sp>
      <p:sp>
        <p:nvSpPr>
          <p:cNvPr id="39" name="Picture Placeholder 38">
            <a:extLst>
              <a:ext uri="{FF2B5EF4-FFF2-40B4-BE49-F238E27FC236}">
                <a16:creationId xmlns:a16="http://schemas.microsoft.com/office/drawing/2014/main" id="{56A89828-2B22-8FAD-18D2-A8D3BB09544D}"/>
              </a:ext>
            </a:extLst>
          </p:cNvPr>
          <p:cNvSpPr>
            <a:spLocks noGrp="1"/>
          </p:cNvSpPr>
          <p:nvPr>
            <p:ph type="pic" sz="quarter" idx="14"/>
          </p:nvPr>
        </p:nvSpPr>
        <p:spPr>
          <a:xfrm>
            <a:off x="8145712" y="3705341"/>
            <a:ext cx="3568047" cy="1272263"/>
          </a:xfrm>
          <a:custGeom>
            <a:avLst/>
            <a:gdLst>
              <a:gd name="connsiteX0" fmla="*/ 45789 w 3568047"/>
              <a:gd name="connsiteY0" fmla="*/ 0 h 1272263"/>
              <a:gd name="connsiteX1" fmla="*/ 3522258 w 3568047"/>
              <a:gd name="connsiteY1" fmla="*/ 0 h 1272263"/>
              <a:gd name="connsiteX2" fmla="*/ 3568047 w 3568047"/>
              <a:gd name="connsiteY2" fmla="*/ 45789 h 1272263"/>
              <a:gd name="connsiteX3" fmla="*/ 3568047 w 3568047"/>
              <a:gd name="connsiteY3" fmla="*/ 1226474 h 1272263"/>
              <a:gd name="connsiteX4" fmla="*/ 3522258 w 3568047"/>
              <a:gd name="connsiteY4" fmla="*/ 1272263 h 1272263"/>
              <a:gd name="connsiteX5" fmla="*/ 45789 w 3568047"/>
              <a:gd name="connsiteY5" fmla="*/ 1272263 h 1272263"/>
              <a:gd name="connsiteX6" fmla="*/ 0 w 3568047"/>
              <a:gd name="connsiteY6" fmla="*/ 1226474 h 1272263"/>
              <a:gd name="connsiteX7" fmla="*/ 0 w 3568047"/>
              <a:gd name="connsiteY7" fmla="*/ 45789 h 1272263"/>
              <a:gd name="connsiteX8" fmla="*/ 45789 w 3568047"/>
              <a:gd name="connsiteY8" fmla="*/ 0 h 12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8047" h="1272263">
                <a:moveTo>
                  <a:pt x="45789" y="0"/>
                </a:moveTo>
                <a:lnTo>
                  <a:pt x="3522258" y="0"/>
                </a:lnTo>
                <a:cubicBezTo>
                  <a:pt x="3547547" y="0"/>
                  <a:pt x="3568047" y="20500"/>
                  <a:pt x="3568047" y="45789"/>
                </a:cubicBezTo>
                <a:lnTo>
                  <a:pt x="3568047" y="1226474"/>
                </a:lnTo>
                <a:cubicBezTo>
                  <a:pt x="3568047" y="1251763"/>
                  <a:pt x="3547547" y="1272263"/>
                  <a:pt x="3522258" y="1272263"/>
                </a:cubicBezTo>
                <a:lnTo>
                  <a:pt x="45789" y="1272263"/>
                </a:lnTo>
                <a:cubicBezTo>
                  <a:pt x="20500" y="1272263"/>
                  <a:pt x="0" y="1251763"/>
                  <a:pt x="0" y="1226474"/>
                </a:cubicBezTo>
                <a:lnTo>
                  <a:pt x="0" y="45789"/>
                </a:lnTo>
                <a:cubicBezTo>
                  <a:pt x="0" y="20500"/>
                  <a:pt x="20500" y="0"/>
                  <a:pt x="45789" y="0"/>
                </a:cubicBezTo>
                <a:close/>
              </a:path>
            </a:pathLst>
          </a:custGeom>
        </p:spPr>
        <p:txBody>
          <a:bodyPr wrap="square">
            <a:noAutofit/>
          </a:bodyPr>
          <a:lstStyle/>
          <a:p>
            <a:endParaRPr lang="en-IN"/>
          </a:p>
        </p:txBody>
      </p:sp>
      <p:sp>
        <p:nvSpPr>
          <p:cNvPr id="42" name="Picture Placeholder 41">
            <a:extLst>
              <a:ext uri="{FF2B5EF4-FFF2-40B4-BE49-F238E27FC236}">
                <a16:creationId xmlns:a16="http://schemas.microsoft.com/office/drawing/2014/main" id="{C0005761-09C3-EF87-DAC3-1E8F55E46B02}"/>
              </a:ext>
            </a:extLst>
          </p:cNvPr>
          <p:cNvSpPr>
            <a:spLocks noGrp="1"/>
          </p:cNvSpPr>
          <p:nvPr>
            <p:ph type="pic" sz="quarter" idx="15"/>
          </p:nvPr>
        </p:nvSpPr>
        <p:spPr>
          <a:xfrm>
            <a:off x="925512" y="5404078"/>
            <a:ext cx="6742113" cy="2129559"/>
          </a:xfrm>
          <a:custGeom>
            <a:avLst/>
            <a:gdLst>
              <a:gd name="connsiteX0" fmla="*/ 0 w 6931226"/>
              <a:gd name="connsiteY0" fmla="*/ 0 h 2129559"/>
              <a:gd name="connsiteX1" fmla="*/ 6931226 w 6931226"/>
              <a:gd name="connsiteY1" fmla="*/ 0 h 2129559"/>
              <a:gd name="connsiteX2" fmla="*/ 6931226 w 6931226"/>
              <a:gd name="connsiteY2" fmla="*/ 2129559 h 2129559"/>
              <a:gd name="connsiteX3" fmla="*/ 0 w 6931226"/>
              <a:gd name="connsiteY3" fmla="*/ 2129559 h 2129559"/>
            </a:gdLst>
            <a:ahLst/>
            <a:cxnLst>
              <a:cxn ang="0">
                <a:pos x="connsiteX0" y="connsiteY0"/>
              </a:cxn>
              <a:cxn ang="0">
                <a:pos x="connsiteX1" y="connsiteY1"/>
              </a:cxn>
              <a:cxn ang="0">
                <a:pos x="connsiteX2" y="connsiteY2"/>
              </a:cxn>
              <a:cxn ang="0">
                <a:pos x="connsiteX3" y="connsiteY3"/>
              </a:cxn>
            </a:cxnLst>
            <a:rect l="l" t="t" r="r" b="b"/>
            <a:pathLst>
              <a:path w="6931226" h="2129559">
                <a:moveTo>
                  <a:pt x="0" y="0"/>
                </a:moveTo>
                <a:lnTo>
                  <a:pt x="6931226" y="0"/>
                </a:lnTo>
                <a:lnTo>
                  <a:pt x="6931226" y="2129559"/>
                </a:lnTo>
                <a:lnTo>
                  <a:pt x="0" y="2129559"/>
                </a:lnTo>
                <a:close/>
              </a:path>
            </a:pathLst>
          </a:custGeom>
        </p:spPr>
        <p:txBody>
          <a:bodyPr wrap="square">
            <a:noAutofit/>
          </a:bodyPr>
          <a:lstStyle/>
          <a:p>
            <a:endParaRPr lang="en-IN"/>
          </a:p>
        </p:txBody>
      </p:sp>
      <p:sp>
        <p:nvSpPr>
          <p:cNvPr id="40" name="Picture Placeholder 39">
            <a:extLst>
              <a:ext uri="{FF2B5EF4-FFF2-40B4-BE49-F238E27FC236}">
                <a16:creationId xmlns:a16="http://schemas.microsoft.com/office/drawing/2014/main" id="{66EC3338-C12D-5586-9F53-2422CF3F6C76}"/>
              </a:ext>
            </a:extLst>
          </p:cNvPr>
          <p:cNvSpPr>
            <a:spLocks noGrp="1"/>
          </p:cNvSpPr>
          <p:nvPr>
            <p:ph type="pic" sz="quarter" idx="16"/>
          </p:nvPr>
        </p:nvSpPr>
        <p:spPr>
          <a:xfrm>
            <a:off x="8940297" y="4717599"/>
            <a:ext cx="353442" cy="353442"/>
          </a:xfrm>
          <a:custGeom>
            <a:avLst/>
            <a:gdLst>
              <a:gd name="connsiteX0" fmla="*/ 176721 w 353442"/>
              <a:gd name="connsiteY0" fmla="*/ 0 h 353442"/>
              <a:gd name="connsiteX1" fmla="*/ 353442 w 353442"/>
              <a:gd name="connsiteY1" fmla="*/ 176721 h 353442"/>
              <a:gd name="connsiteX2" fmla="*/ 176721 w 353442"/>
              <a:gd name="connsiteY2" fmla="*/ 353442 h 353442"/>
              <a:gd name="connsiteX3" fmla="*/ 0 w 353442"/>
              <a:gd name="connsiteY3" fmla="*/ 176721 h 353442"/>
              <a:gd name="connsiteX4" fmla="*/ 176721 w 353442"/>
              <a:gd name="connsiteY4" fmla="*/ 0 h 35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442" h="353442">
                <a:moveTo>
                  <a:pt x="176721" y="0"/>
                </a:moveTo>
                <a:cubicBezTo>
                  <a:pt x="274321" y="0"/>
                  <a:pt x="353442" y="79121"/>
                  <a:pt x="353442" y="176721"/>
                </a:cubicBezTo>
                <a:cubicBezTo>
                  <a:pt x="353442" y="274321"/>
                  <a:pt x="274321" y="353442"/>
                  <a:pt x="176721" y="353442"/>
                </a:cubicBezTo>
                <a:cubicBezTo>
                  <a:pt x="79121" y="353442"/>
                  <a:pt x="0" y="274321"/>
                  <a:pt x="0" y="176721"/>
                </a:cubicBezTo>
                <a:cubicBezTo>
                  <a:pt x="0" y="79121"/>
                  <a:pt x="79121" y="0"/>
                  <a:pt x="176721" y="0"/>
                </a:cubicBezTo>
                <a:close/>
              </a:path>
            </a:pathLst>
          </a:custGeom>
        </p:spPr>
        <p:txBody>
          <a:bodyPr wrap="square">
            <a:noAutofit/>
          </a:bodyPr>
          <a:lstStyle/>
          <a:p>
            <a:endParaRPr lang="en-IN"/>
          </a:p>
        </p:txBody>
      </p:sp>
      <p:sp>
        <p:nvSpPr>
          <p:cNvPr id="41" name="Picture Placeholder 40">
            <a:extLst>
              <a:ext uri="{FF2B5EF4-FFF2-40B4-BE49-F238E27FC236}">
                <a16:creationId xmlns:a16="http://schemas.microsoft.com/office/drawing/2014/main" id="{FDDBDD9E-C202-A77E-C5DF-04198193D22C}"/>
              </a:ext>
            </a:extLst>
          </p:cNvPr>
          <p:cNvSpPr>
            <a:spLocks noGrp="1"/>
          </p:cNvSpPr>
          <p:nvPr>
            <p:ph type="pic" sz="quarter" idx="17"/>
          </p:nvPr>
        </p:nvSpPr>
        <p:spPr>
          <a:xfrm>
            <a:off x="8940297" y="5285252"/>
            <a:ext cx="353442" cy="353442"/>
          </a:xfrm>
          <a:custGeom>
            <a:avLst/>
            <a:gdLst>
              <a:gd name="connsiteX0" fmla="*/ 176721 w 353442"/>
              <a:gd name="connsiteY0" fmla="*/ 0 h 353442"/>
              <a:gd name="connsiteX1" fmla="*/ 353442 w 353442"/>
              <a:gd name="connsiteY1" fmla="*/ 176721 h 353442"/>
              <a:gd name="connsiteX2" fmla="*/ 176721 w 353442"/>
              <a:gd name="connsiteY2" fmla="*/ 353442 h 353442"/>
              <a:gd name="connsiteX3" fmla="*/ 0 w 353442"/>
              <a:gd name="connsiteY3" fmla="*/ 176721 h 353442"/>
              <a:gd name="connsiteX4" fmla="*/ 176721 w 353442"/>
              <a:gd name="connsiteY4" fmla="*/ 0 h 35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442" h="353442">
                <a:moveTo>
                  <a:pt x="176721" y="0"/>
                </a:moveTo>
                <a:cubicBezTo>
                  <a:pt x="274321" y="0"/>
                  <a:pt x="353442" y="79121"/>
                  <a:pt x="353442" y="176721"/>
                </a:cubicBezTo>
                <a:cubicBezTo>
                  <a:pt x="353442" y="274321"/>
                  <a:pt x="274321" y="353442"/>
                  <a:pt x="176721" y="353442"/>
                </a:cubicBezTo>
                <a:cubicBezTo>
                  <a:pt x="79121" y="353442"/>
                  <a:pt x="0" y="274321"/>
                  <a:pt x="0" y="176721"/>
                </a:cubicBezTo>
                <a:cubicBezTo>
                  <a:pt x="0" y="79121"/>
                  <a:pt x="79121" y="0"/>
                  <a:pt x="176721" y="0"/>
                </a:cubicBezTo>
                <a:close/>
              </a:path>
            </a:pathLst>
          </a:custGeom>
        </p:spPr>
        <p:txBody>
          <a:bodyPr wrap="square">
            <a:noAutofit/>
          </a:bodyPr>
          <a:lstStyle/>
          <a:p>
            <a:endParaRPr lang="en-IN"/>
          </a:p>
        </p:txBody>
      </p:sp>
      <p:sp>
        <p:nvSpPr>
          <p:cNvPr id="43" name="Picture Placeholder 42">
            <a:extLst>
              <a:ext uri="{FF2B5EF4-FFF2-40B4-BE49-F238E27FC236}">
                <a16:creationId xmlns:a16="http://schemas.microsoft.com/office/drawing/2014/main" id="{C25D709B-6258-C403-A5A3-3560D7E9869E}"/>
              </a:ext>
            </a:extLst>
          </p:cNvPr>
          <p:cNvSpPr>
            <a:spLocks noGrp="1"/>
          </p:cNvSpPr>
          <p:nvPr>
            <p:ph type="pic" sz="quarter" idx="18"/>
          </p:nvPr>
        </p:nvSpPr>
        <p:spPr>
          <a:xfrm>
            <a:off x="8940297" y="5852905"/>
            <a:ext cx="353442" cy="353442"/>
          </a:xfrm>
          <a:custGeom>
            <a:avLst/>
            <a:gdLst>
              <a:gd name="connsiteX0" fmla="*/ 176721 w 353442"/>
              <a:gd name="connsiteY0" fmla="*/ 0 h 353442"/>
              <a:gd name="connsiteX1" fmla="*/ 353442 w 353442"/>
              <a:gd name="connsiteY1" fmla="*/ 176721 h 353442"/>
              <a:gd name="connsiteX2" fmla="*/ 176721 w 353442"/>
              <a:gd name="connsiteY2" fmla="*/ 353442 h 353442"/>
              <a:gd name="connsiteX3" fmla="*/ 0 w 353442"/>
              <a:gd name="connsiteY3" fmla="*/ 176721 h 353442"/>
              <a:gd name="connsiteX4" fmla="*/ 176721 w 353442"/>
              <a:gd name="connsiteY4" fmla="*/ 0 h 35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442" h="353442">
                <a:moveTo>
                  <a:pt x="176721" y="0"/>
                </a:moveTo>
                <a:cubicBezTo>
                  <a:pt x="274321" y="0"/>
                  <a:pt x="353442" y="79121"/>
                  <a:pt x="353442" y="176721"/>
                </a:cubicBezTo>
                <a:cubicBezTo>
                  <a:pt x="353442" y="274321"/>
                  <a:pt x="274321" y="353442"/>
                  <a:pt x="176721" y="353442"/>
                </a:cubicBezTo>
                <a:cubicBezTo>
                  <a:pt x="79121" y="353442"/>
                  <a:pt x="0" y="274321"/>
                  <a:pt x="0" y="176721"/>
                </a:cubicBezTo>
                <a:cubicBezTo>
                  <a:pt x="0" y="79121"/>
                  <a:pt x="79121" y="0"/>
                  <a:pt x="176721" y="0"/>
                </a:cubicBezTo>
                <a:close/>
              </a:path>
            </a:pathLst>
          </a:custGeom>
        </p:spPr>
        <p:txBody>
          <a:bodyPr wrap="square">
            <a:noAutofit/>
          </a:bodyPr>
          <a:lstStyle/>
          <a:p>
            <a:endParaRPr lang="en-IN"/>
          </a:p>
        </p:txBody>
      </p:sp>
      <p:sp>
        <p:nvSpPr>
          <p:cNvPr id="44" name="Picture Placeholder 43">
            <a:extLst>
              <a:ext uri="{FF2B5EF4-FFF2-40B4-BE49-F238E27FC236}">
                <a16:creationId xmlns:a16="http://schemas.microsoft.com/office/drawing/2014/main" id="{193B6E65-0DB5-E5E4-0D90-6ADF61BF6457}"/>
              </a:ext>
            </a:extLst>
          </p:cNvPr>
          <p:cNvSpPr>
            <a:spLocks noGrp="1"/>
          </p:cNvSpPr>
          <p:nvPr>
            <p:ph type="pic" sz="quarter" idx="19"/>
          </p:nvPr>
        </p:nvSpPr>
        <p:spPr>
          <a:xfrm>
            <a:off x="8940297" y="6420558"/>
            <a:ext cx="353442" cy="353442"/>
          </a:xfrm>
          <a:custGeom>
            <a:avLst/>
            <a:gdLst>
              <a:gd name="connsiteX0" fmla="*/ 176721 w 353442"/>
              <a:gd name="connsiteY0" fmla="*/ 0 h 353442"/>
              <a:gd name="connsiteX1" fmla="*/ 353442 w 353442"/>
              <a:gd name="connsiteY1" fmla="*/ 176721 h 353442"/>
              <a:gd name="connsiteX2" fmla="*/ 176721 w 353442"/>
              <a:gd name="connsiteY2" fmla="*/ 353442 h 353442"/>
              <a:gd name="connsiteX3" fmla="*/ 0 w 353442"/>
              <a:gd name="connsiteY3" fmla="*/ 176721 h 353442"/>
              <a:gd name="connsiteX4" fmla="*/ 176721 w 353442"/>
              <a:gd name="connsiteY4" fmla="*/ 0 h 35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442" h="353442">
                <a:moveTo>
                  <a:pt x="176721" y="0"/>
                </a:moveTo>
                <a:cubicBezTo>
                  <a:pt x="274321" y="0"/>
                  <a:pt x="353442" y="79121"/>
                  <a:pt x="353442" y="176721"/>
                </a:cubicBezTo>
                <a:cubicBezTo>
                  <a:pt x="353442" y="274321"/>
                  <a:pt x="274321" y="353442"/>
                  <a:pt x="176721" y="353442"/>
                </a:cubicBezTo>
                <a:cubicBezTo>
                  <a:pt x="79121" y="353442"/>
                  <a:pt x="0" y="274321"/>
                  <a:pt x="0" y="176721"/>
                </a:cubicBezTo>
                <a:cubicBezTo>
                  <a:pt x="0" y="79121"/>
                  <a:pt x="79121" y="0"/>
                  <a:pt x="176721" y="0"/>
                </a:cubicBezTo>
                <a:close/>
              </a:path>
            </a:pathLst>
          </a:custGeom>
        </p:spPr>
        <p:txBody>
          <a:bodyPr wrap="square">
            <a:noAutofit/>
          </a:bodyPr>
          <a:lstStyle/>
          <a:p>
            <a:endParaRPr lang="en-IN"/>
          </a:p>
        </p:txBody>
      </p:sp>
      <p:sp>
        <p:nvSpPr>
          <p:cNvPr id="34" name="Picture Placeholder 33">
            <a:extLst>
              <a:ext uri="{FF2B5EF4-FFF2-40B4-BE49-F238E27FC236}">
                <a16:creationId xmlns:a16="http://schemas.microsoft.com/office/drawing/2014/main" id="{1B14815D-A416-B980-26C9-7564A4EE2A72}"/>
              </a:ext>
            </a:extLst>
          </p:cNvPr>
          <p:cNvSpPr>
            <a:spLocks noGrp="1"/>
          </p:cNvSpPr>
          <p:nvPr>
            <p:ph type="pic" sz="quarter" idx="21"/>
          </p:nvPr>
        </p:nvSpPr>
        <p:spPr>
          <a:xfrm>
            <a:off x="1047969" y="4690998"/>
            <a:ext cx="203326" cy="203324"/>
          </a:xfrm>
          <a:custGeom>
            <a:avLst/>
            <a:gdLst>
              <a:gd name="connsiteX0" fmla="*/ 101663 w 203326"/>
              <a:gd name="connsiteY0" fmla="*/ 0 h 203324"/>
              <a:gd name="connsiteX1" fmla="*/ 203326 w 203326"/>
              <a:gd name="connsiteY1" fmla="*/ 101662 h 203324"/>
              <a:gd name="connsiteX2" fmla="*/ 101663 w 203326"/>
              <a:gd name="connsiteY2" fmla="*/ 203324 h 203324"/>
              <a:gd name="connsiteX3" fmla="*/ 0 w 203326"/>
              <a:gd name="connsiteY3" fmla="*/ 101662 h 203324"/>
              <a:gd name="connsiteX4" fmla="*/ 101663 w 203326"/>
              <a:gd name="connsiteY4" fmla="*/ 0 h 20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26" h="203324">
                <a:moveTo>
                  <a:pt x="101663" y="0"/>
                </a:moveTo>
                <a:cubicBezTo>
                  <a:pt x="157810" y="0"/>
                  <a:pt x="203326" y="45516"/>
                  <a:pt x="203326" y="101662"/>
                </a:cubicBezTo>
                <a:cubicBezTo>
                  <a:pt x="203326" y="157808"/>
                  <a:pt x="157810" y="203324"/>
                  <a:pt x="101663" y="203324"/>
                </a:cubicBezTo>
                <a:cubicBezTo>
                  <a:pt x="45516" y="203324"/>
                  <a:pt x="0" y="157808"/>
                  <a:pt x="0" y="101662"/>
                </a:cubicBezTo>
                <a:cubicBezTo>
                  <a:pt x="0" y="45516"/>
                  <a:pt x="45516" y="0"/>
                  <a:pt x="101663"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1660639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6A83-9487-4EB6-8CB2-AD4C3EF5A5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838ED3-0025-4F7A-9267-31DD264D01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E56656-4618-462B-BCB7-04789B8C950B}"/>
              </a:ext>
            </a:extLst>
          </p:cNvPr>
          <p:cNvSpPr>
            <a:spLocks noGrp="1"/>
          </p:cNvSpPr>
          <p:nvPr>
            <p:ph type="dt" sz="half" idx="10"/>
          </p:nvPr>
        </p:nvSpPr>
        <p:spPr/>
        <p:txBody>
          <a:bodyPr/>
          <a:lstStyle/>
          <a:p>
            <a:fld id="{7EBE7F2F-AABE-4892-8D4C-C67BF5CA2C98}" type="datetimeFigureOut">
              <a:rPr lang="en-GB" smtClean="0"/>
              <a:t>28/05/2024</a:t>
            </a:fld>
            <a:endParaRPr lang="en-GB"/>
          </a:p>
        </p:txBody>
      </p:sp>
      <p:sp>
        <p:nvSpPr>
          <p:cNvPr id="5" name="Footer Placeholder 4">
            <a:extLst>
              <a:ext uri="{FF2B5EF4-FFF2-40B4-BE49-F238E27FC236}">
                <a16:creationId xmlns:a16="http://schemas.microsoft.com/office/drawing/2014/main" id="{86046534-FB55-49CF-A2B6-E853082275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CB60703-50BB-4E5C-A126-DEF6F814866A}"/>
              </a:ext>
            </a:extLst>
          </p:cNvPr>
          <p:cNvSpPr>
            <a:spLocks noGrp="1"/>
          </p:cNvSpPr>
          <p:nvPr>
            <p:ph type="sldNum" sz="quarter" idx="12"/>
          </p:nvPr>
        </p:nvSpPr>
        <p:spPr/>
        <p:txBody>
          <a:bodyPr/>
          <a:lstStyle/>
          <a:p>
            <a:fld id="{20B63F60-ACF9-4F7B-8317-B93A3EF12787}" type="slidenum">
              <a:rPr lang="en-GB" smtClean="0"/>
              <a:t>‹#›</a:t>
            </a:fld>
            <a:endParaRPr lang="en-GB"/>
          </a:p>
        </p:txBody>
      </p:sp>
    </p:spTree>
    <p:extLst>
      <p:ext uri="{BB962C8B-B14F-4D97-AF65-F5344CB8AC3E}">
        <p14:creationId xmlns:p14="http://schemas.microsoft.com/office/powerpoint/2010/main" val="10787105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AC68432-8F4D-08FE-D3B7-B4885C6F205A}"/>
              </a:ext>
            </a:extLst>
          </p:cNvPr>
          <p:cNvSpPr>
            <a:spLocks noGrp="1"/>
          </p:cNvSpPr>
          <p:nvPr>
            <p:ph type="pic" sz="quarter" idx="10"/>
          </p:nvPr>
        </p:nvSpPr>
        <p:spPr>
          <a:xfrm>
            <a:off x="694523" y="1013114"/>
            <a:ext cx="4831774" cy="4831774"/>
          </a:xfrm>
          <a:custGeom>
            <a:avLst/>
            <a:gdLst>
              <a:gd name="connsiteX0" fmla="*/ 2415887 w 4831774"/>
              <a:gd name="connsiteY0" fmla="*/ 0 h 4831774"/>
              <a:gd name="connsiteX1" fmla="*/ 4831774 w 4831774"/>
              <a:gd name="connsiteY1" fmla="*/ 2415887 h 4831774"/>
              <a:gd name="connsiteX2" fmla="*/ 2415887 w 4831774"/>
              <a:gd name="connsiteY2" fmla="*/ 4831774 h 4831774"/>
              <a:gd name="connsiteX3" fmla="*/ 0 w 4831774"/>
              <a:gd name="connsiteY3" fmla="*/ 2415887 h 4831774"/>
              <a:gd name="connsiteX4" fmla="*/ 2415887 w 4831774"/>
              <a:gd name="connsiteY4" fmla="*/ 0 h 4831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1774" h="4831774">
                <a:moveTo>
                  <a:pt x="2415887" y="0"/>
                </a:moveTo>
                <a:cubicBezTo>
                  <a:pt x="3750145" y="0"/>
                  <a:pt x="4831774" y="1081629"/>
                  <a:pt x="4831774" y="2415887"/>
                </a:cubicBezTo>
                <a:cubicBezTo>
                  <a:pt x="4831774" y="3750145"/>
                  <a:pt x="3750145" y="4831774"/>
                  <a:pt x="2415887" y="4831774"/>
                </a:cubicBezTo>
                <a:cubicBezTo>
                  <a:pt x="1081629" y="4831774"/>
                  <a:pt x="0" y="3750145"/>
                  <a:pt x="0" y="2415887"/>
                </a:cubicBezTo>
                <a:cubicBezTo>
                  <a:pt x="0" y="1081629"/>
                  <a:pt x="1081629" y="0"/>
                  <a:pt x="241588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1438895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EE4E-C111-42F9-8BB6-746E32D565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9735DA-7523-4CFF-9DFC-8E4E2619F9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C3EAE-EB02-4501-9EE5-3BC1AF0692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A28CF6-4F3B-4542-92C8-25C006568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1217DC-0C6D-48B9-81EF-3D00E6BFFD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3C24F4-66DE-48A8-9D49-40DA37F620A8}"/>
              </a:ext>
            </a:extLst>
          </p:cNvPr>
          <p:cNvSpPr>
            <a:spLocks noGrp="1"/>
          </p:cNvSpPr>
          <p:nvPr>
            <p:ph type="dt" sz="half" idx="10"/>
          </p:nvPr>
        </p:nvSpPr>
        <p:spPr/>
        <p:txBody>
          <a:bodyPr/>
          <a:lstStyle/>
          <a:p>
            <a:fld id="{98B8ED53-04B1-4CE0-9945-0D8638B42437}" type="datetimeFigureOut">
              <a:rPr lang="en-IN" smtClean="0"/>
              <a:t>28-05-2024</a:t>
            </a:fld>
            <a:endParaRPr lang="en-IN"/>
          </a:p>
        </p:txBody>
      </p:sp>
      <p:sp>
        <p:nvSpPr>
          <p:cNvPr id="8" name="Footer Placeholder 7">
            <a:extLst>
              <a:ext uri="{FF2B5EF4-FFF2-40B4-BE49-F238E27FC236}">
                <a16:creationId xmlns:a16="http://schemas.microsoft.com/office/drawing/2014/main" id="{30F56F18-AD73-4E71-AF9B-3AB91B7F02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2ADC409-F581-4FA3-8470-49C1CF2C8F2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192180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959F-D94F-4A3D-A24D-40E998CA4E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D3C73D-5419-44B5-AA21-49796EA7855C}"/>
              </a:ext>
            </a:extLst>
          </p:cNvPr>
          <p:cNvSpPr>
            <a:spLocks noGrp="1"/>
          </p:cNvSpPr>
          <p:nvPr>
            <p:ph type="dt" sz="half" idx="10"/>
          </p:nvPr>
        </p:nvSpPr>
        <p:spPr/>
        <p:txBody>
          <a:bodyPr/>
          <a:lstStyle/>
          <a:p>
            <a:fld id="{98B8ED53-04B1-4CE0-9945-0D8638B42437}" type="datetimeFigureOut">
              <a:rPr lang="en-IN" smtClean="0"/>
              <a:t>28-05-2024</a:t>
            </a:fld>
            <a:endParaRPr lang="en-IN"/>
          </a:p>
        </p:txBody>
      </p:sp>
      <p:sp>
        <p:nvSpPr>
          <p:cNvPr id="4" name="Footer Placeholder 3">
            <a:extLst>
              <a:ext uri="{FF2B5EF4-FFF2-40B4-BE49-F238E27FC236}">
                <a16:creationId xmlns:a16="http://schemas.microsoft.com/office/drawing/2014/main" id="{0D027FCA-52C9-41C4-8066-ED3083E829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A93430-DE59-4BE6-9095-A839C074089C}"/>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366855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9BF92-7A7C-4058-BB24-D42AFCB84E5C}"/>
              </a:ext>
            </a:extLst>
          </p:cNvPr>
          <p:cNvSpPr>
            <a:spLocks noGrp="1"/>
          </p:cNvSpPr>
          <p:nvPr>
            <p:ph type="dt" sz="half" idx="10"/>
          </p:nvPr>
        </p:nvSpPr>
        <p:spPr/>
        <p:txBody>
          <a:bodyPr/>
          <a:lstStyle/>
          <a:p>
            <a:fld id="{98B8ED53-04B1-4CE0-9945-0D8638B42437}" type="datetimeFigureOut">
              <a:rPr lang="en-IN" smtClean="0"/>
              <a:t>28-05-2024</a:t>
            </a:fld>
            <a:endParaRPr lang="en-IN"/>
          </a:p>
        </p:txBody>
      </p:sp>
      <p:sp>
        <p:nvSpPr>
          <p:cNvPr id="3" name="Footer Placeholder 2">
            <a:extLst>
              <a:ext uri="{FF2B5EF4-FFF2-40B4-BE49-F238E27FC236}">
                <a16:creationId xmlns:a16="http://schemas.microsoft.com/office/drawing/2014/main" id="{16EE9ABA-2B03-4C5B-9270-EC42625F7A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2C01FDB-556A-4B27-A9A9-18EAB9D1794A}"/>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53151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DFD6-00C6-482F-B7A6-347043469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B38055-61A4-4A30-A0D2-3A0A2F0620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8B1B23-E579-4666-AEBE-62A3489D0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89FB2-B9BA-4C64-A3CC-7491909E4473}"/>
              </a:ext>
            </a:extLst>
          </p:cNvPr>
          <p:cNvSpPr>
            <a:spLocks noGrp="1"/>
          </p:cNvSpPr>
          <p:nvPr>
            <p:ph type="dt" sz="half" idx="10"/>
          </p:nvPr>
        </p:nvSpPr>
        <p:spPr/>
        <p:txBody>
          <a:bodyPr/>
          <a:lstStyle/>
          <a:p>
            <a:fld id="{98B8ED53-04B1-4CE0-9945-0D8638B42437}" type="datetimeFigureOut">
              <a:rPr lang="en-IN" smtClean="0"/>
              <a:t>28-05-2024</a:t>
            </a:fld>
            <a:endParaRPr lang="en-IN"/>
          </a:p>
        </p:txBody>
      </p:sp>
      <p:sp>
        <p:nvSpPr>
          <p:cNvPr id="6" name="Footer Placeholder 5">
            <a:extLst>
              <a:ext uri="{FF2B5EF4-FFF2-40B4-BE49-F238E27FC236}">
                <a16:creationId xmlns:a16="http://schemas.microsoft.com/office/drawing/2014/main" id="{0B124EB4-B9E2-4695-BBB7-DF34F38049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7CA07C-36EF-4AD9-8AD8-759044DDD683}"/>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406610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4494-F332-4EBB-A5DB-1017AE278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B47CA2-0954-40A9-9D99-730920CF6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FC8143-B631-4DA1-87F9-783F74914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7DCE4-4E07-446E-96D1-178DBD7D58E5}"/>
              </a:ext>
            </a:extLst>
          </p:cNvPr>
          <p:cNvSpPr>
            <a:spLocks noGrp="1"/>
          </p:cNvSpPr>
          <p:nvPr>
            <p:ph type="dt" sz="half" idx="10"/>
          </p:nvPr>
        </p:nvSpPr>
        <p:spPr/>
        <p:txBody>
          <a:bodyPr/>
          <a:lstStyle/>
          <a:p>
            <a:fld id="{98B8ED53-04B1-4CE0-9945-0D8638B42437}" type="datetimeFigureOut">
              <a:rPr lang="en-IN" smtClean="0"/>
              <a:t>28-05-2024</a:t>
            </a:fld>
            <a:endParaRPr lang="en-IN"/>
          </a:p>
        </p:txBody>
      </p:sp>
      <p:sp>
        <p:nvSpPr>
          <p:cNvPr id="6" name="Footer Placeholder 5">
            <a:extLst>
              <a:ext uri="{FF2B5EF4-FFF2-40B4-BE49-F238E27FC236}">
                <a16:creationId xmlns:a16="http://schemas.microsoft.com/office/drawing/2014/main" id="{818A130A-AA2D-47B3-ADD8-9F1014DA6A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BBEF34-BEB7-4321-8FAC-297314A41F4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884219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962F-E843-4796-A161-C9ED6D7607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8D8781-6CDB-4BB3-BD02-9A729F19F1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6B6EE6-B9B5-446A-9442-B6C746F8309C}"/>
              </a:ext>
            </a:extLst>
          </p:cNvPr>
          <p:cNvSpPr>
            <a:spLocks noGrp="1"/>
          </p:cNvSpPr>
          <p:nvPr>
            <p:ph type="dt" sz="half" idx="10"/>
          </p:nvPr>
        </p:nvSpPr>
        <p:spPr/>
        <p:txBody>
          <a:bodyPr/>
          <a:lstStyle/>
          <a:p>
            <a:fld id="{98B8ED53-04B1-4CE0-9945-0D8638B42437}" type="datetimeFigureOut">
              <a:rPr lang="en-IN" smtClean="0"/>
              <a:t>28-05-2024</a:t>
            </a:fld>
            <a:endParaRPr lang="en-IN"/>
          </a:p>
        </p:txBody>
      </p:sp>
      <p:sp>
        <p:nvSpPr>
          <p:cNvPr id="5" name="Footer Placeholder 4">
            <a:extLst>
              <a:ext uri="{FF2B5EF4-FFF2-40B4-BE49-F238E27FC236}">
                <a16:creationId xmlns:a16="http://schemas.microsoft.com/office/drawing/2014/main" id="{BE53721F-EE68-427C-91E4-AC64563FC2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6D8722-B26B-4E13-8D6D-2E97C6ED35FD}"/>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39877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975F4-F194-4338-94EC-EFA16C5619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B40457-343B-47C0-833C-69814E68F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B4437-8197-42E9-9A43-DC3777426C55}"/>
              </a:ext>
            </a:extLst>
          </p:cNvPr>
          <p:cNvSpPr>
            <a:spLocks noGrp="1"/>
          </p:cNvSpPr>
          <p:nvPr>
            <p:ph type="dt" sz="half" idx="10"/>
          </p:nvPr>
        </p:nvSpPr>
        <p:spPr/>
        <p:txBody>
          <a:bodyPr/>
          <a:lstStyle/>
          <a:p>
            <a:fld id="{98B8ED53-04B1-4CE0-9945-0D8638B42437}" type="datetimeFigureOut">
              <a:rPr lang="en-IN" smtClean="0"/>
              <a:t>28-05-2024</a:t>
            </a:fld>
            <a:endParaRPr lang="en-IN"/>
          </a:p>
        </p:txBody>
      </p:sp>
      <p:sp>
        <p:nvSpPr>
          <p:cNvPr id="5" name="Footer Placeholder 4">
            <a:extLst>
              <a:ext uri="{FF2B5EF4-FFF2-40B4-BE49-F238E27FC236}">
                <a16:creationId xmlns:a16="http://schemas.microsoft.com/office/drawing/2014/main" id="{6FACF554-DBEA-48F3-955E-350BFB3D3E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4A3AF5-2D1D-4FE9-B6B5-A3095B30BE9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604882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FCAB94-16D2-4E14-AC20-3A7AE99F6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AFF215-ABCB-4225-8EB4-E5940553E6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656D5D-38C5-495E-8F8E-BBC080180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8ED53-04B1-4CE0-9945-0D8638B42437}" type="datetimeFigureOut">
              <a:rPr lang="en-IN" smtClean="0"/>
              <a:t>28-05-2024</a:t>
            </a:fld>
            <a:endParaRPr lang="en-IN"/>
          </a:p>
        </p:txBody>
      </p:sp>
      <p:sp>
        <p:nvSpPr>
          <p:cNvPr id="5" name="Footer Placeholder 4">
            <a:extLst>
              <a:ext uri="{FF2B5EF4-FFF2-40B4-BE49-F238E27FC236}">
                <a16:creationId xmlns:a16="http://schemas.microsoft.com/office/drawing/2014/main" id="{1D9304FE-36F3-47D5-8300-F8FB4A5AEA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210620F-861B-43D8-BDF2-5318838148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BDD0-AF6D-4FD7-94FA-3ED5E2D9C814}" type="slidenum">
              <a:rPr lang="en-IN" smtClean="0"/>
              <a:t>‹#›</a:t>
            </a:fld>
            <a:endParaRPr lang="en-IN"/>
          </a:p>
        </p:txBody>
      </p:sp>
    </p:spTree>
    <p:extLst>
      <p:ext uri="{BB962C8B-B14F-4D97-AF65-F5344CB8AC3E}">
        <p14:creationId xmlns:p14="http://schemas.microsoft.com/office/powerpoint/2010/main" val="163382505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030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B9CAD2C-A840-397F-D1DA-31926C04F8A2}"/>
              </a:ext>
            </a:extLst>
          </p:cNvPr>
          <p:cNvSpPr txBox="1"/>
          <p:nvPr/>
        </p:nvSpPr>
        <p:spPr>
          <a:xfrm>
            <a:off x="4712317" y="1206009"/>
            <a:ext cx="6784358" cy="830997"/>
          </a:xfrm>
          <a:prstGeom prst="rect">
            <a:avLst/>
          </a:prstGeom>
          <a:noFill/>
        </p:spPr>
        <p:txBody>
          <a:bodyPr wrap="none" rtlCol="0">
            <a:spAutoFit/>
          </a:bodyPr>
          <a:lstStyle/>
          <a:p>
            <a:pPr algn="r"/>
            <a:r>
              <a:rPr lang="en-US" sz="4800" b="1">
                <a:solidFill>
                  <a:srgbClr val="FF4500"/>
                </a:solidFill>
              </a:rPr>
              <a:t>r/</a:t>
            </a:r>
            <a:r>
              <a:rPr lang="en-US" sz="4800" b="1">
                <a:solidFill>
                  <a:srgbClr val="ECF5F5"/>
                </a:solidFill>
              </a:rPr>
              <a:t>Reddit network analysis</a:t>
            </a:r>
            <a:endParaRPr lang="en-IN" sz="4800" b="1">
              <a:solidFill>
                <a:srgbClr val="ECF5F5"/>
              </a:solidFill>
            </a:endParaRPr>
          </a:p>
        </p:txBody>
      </p:sp>
      <p:sp>
        <p:nvSpPr>
          <p:cNvPr id="10" name="TextBox 9">
            <a:extLst>
              <a:ext uri="{FF2B5EF4-FFF2-40B4-BE49-F238E27FC236}">
                <a16:creationId xmlns:a16="http://schemas.microsoft.com/office/drawing/2014/main" id="{434F156E-B13F-B3BD-ECAE-019661E4E998}"/>
              </a:ext>
            </a:extLst>
          </p:cNvPr>
          <p:cNvSpPr txBox="1"/>
          <p:nvPr/>
        </p:nvSpPr>
        <p:spPr>
          <a:xfrm>
            <a:off x="4246336" y="2269548"/>
            <a:ext cx="7250339" cy="806375"/>
          </a:xfrm>
          <a:prstGeom prst="rect">
            <a:avLst/>
          </a:prstGeom>
          <a:noFill/>
        </p:spPr>
        <p:txBody>
          <a:bodyPr wrap="square" rtlCol="0">
            <a:spAutoFit/>
          </a:bodyPr>
          <a:lstStyle/>
          <a:p>
            <a:pPr algn="r">
              <a:lnSpc>
                <a:spcPct val="120000"/>
              </a:lnSpc>
            </a:pPr>
            <a:r>
              <a:rPr lang="en-US" sz="2000" b="1">
                <a:solidFill>
                  <a:srgbClr val="D7DADB"/>
                </a:solidFill>
                <a:latin typeface="+mj-lt"/>
              </a:rPr>
              <a:t>Munteanu Bianca-Stefania</a:t>
            </a:r>
          </a:p>
          <a:p>
            <a:pPr algn="r">
              <a:lnSpc>
                <a:spcPct val="120000"/>
              </a:lnSpc>
            </a:pPr>
            <a:r>
              <a:rPr lang="en-US" sz="2000" b="1">
                <a:solidFill>
                  <a:srgbClr val="D7DADB"/>
                </a:solidFill>
                <a:latin typeface="+mj-lt"/>
              </a:rPr>
              <a:t>Murariu Alexandra</a:t>
            </a:r>
            <a:endParaRPr lang="en-IN" sz="2000" b="1">
              <a:solidFill>
                <a:srgbClr val="D7DADB"/>
              </a:solidFill>
              <a:latin typeface="+mj-lt"/>
            </a:endParaRPr>
          </a:p>
        </p:txBody>
      </p:sp>
      <p:sp>
        <p:nvSpPr>
          <p:cNvPr id="11" name="Oval 10">
            <a:extLst>
              <a:ext uri="{FF2B5EF4-FFF2-40B4-BE49-F238E27FC236}">
                <a16:creationId xmlns:a16="http://schemas.microsoft.com/office/drawing/2014/main" id="{07955E72-0246-BBDD-5EB8-2ADE49A89E53}"/>
              </a:ext>
            </a:extLst>
          </p:cNvPr>
          <p:cNvSpPr/>
          <p:nvPr/>
        </p:nvSpPr>
        <p:spPr>
          <a:xfrm rot="3816187">
            <a:off x="-179294" y="3514434"/>
            <a:ext cx="5314950" cy="5314950"/>
          </a:xfrm>
          <a:prstGeom prst="ellipse">
            <a:avLst/>
          </a:prstGeom>
          <a:solidFill>
            <a:srgbClr val="D7D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255A7CE0-FFF2-66C0-BC50-208F33AA5308}"/>
              </a:ext>
            </a:extLst>
          </p:cNvPr>
          <p:cNvGrpSpPr/>
          <p:nvPr/>
        </p:nvGrpSpPr>
        <p:grpSpPr>
          <a:xfrm rot="12384857">
            <a:off x="4290667" y="4945427"/>
            <a:ext cx="1619250" cy="1847896"/>
            <a:chOff x="8206863" y="566411"/>
            <a:chExt cx="1619250" cy="1847896"/>
          </a:xfrm>
        </p:grpSpPr>
        <p:sp>
          <p:nvSpPr>
            <p:cNvPr id="13" name="Oval 12">
              <a:extLst>
                <a:ext uri="{FF2B5EF4-FFF2-40B4-BE49-F238E27FC236}">
                  <a16:creationId xmlns:a16="http://schemas.microsoft.com/office/drawing/2014/main" id="{CAB1B580-6C64-E79D-13D8-066C51C598F3}"/>
                </a:ext>
              </a:extLst>
            </p:cNvPr>
            <p:cNvSpPr/>
            <p:nvPr/>
          </p:nvSpPr>
          <p:spPr>
            <a:xfrm rot="8100000">
              <a:off x="8206863" y="566411"/>
              <a:ext cx="1619250" cy="1619250"/>
            </a:xfrm>
            <a:prstGeom prst="ellipse">
              <a:avLst/>
            </a:prstGeom>
            <a:solidFill>
              <a:srgbClr val="FF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0C9E4EA4-E17A-7A8F-78F8-04F0ED9DE22F}"/>
                </a:ext>
              </a:extLst>
            </p:cNvPr>
            <p:cNvSpPr/>
            <p:nvPr/>
          </p:nvSpPr>
          <p:spPr>
            <a:xfrm rot="8100000">
              <a:off x="9123200" y="1899055"/>
              <a:ext cx="515252" cy="515252"/>
            </a:xfrm>
            <a:prstGeom prst="ellipse">
              <a:avLst/>
            </a:prstGeom>
            <a:solidFill>
              <a:srgbClr val="EC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98BC859E-A098-850D-F489-FDA6EC97B90D}"/>
              </a:ext>
            </a:extLst>
          </p:cNvPr>
          <p:cNvSpPr txBox="1"/>
          <p:nvPr/>
        </p:nvSpPr>
        <p:spPr>
          <a:xfrm>
            <a:off x="4724400" y="3200400"/>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b="1">
                <a:latin typeface="-apple-system"/>
              </a:rPr>
              <a:t>Circular Layout Visualization</a:t>
            </a:r>
            <a:r>
              <a:rPr lang="en-US">
                <a:latin typeface="-apple-system"/>
              </a:rPr>
              <a:t>: circular layout, useful for spotting symmetries</a:t>
            </a:r>
          </a:p>
        </p:txBody>
      </p:sp>
      <p:sp>
        <p:nvSpPr>
          <p:cNvPr id="5" name="Freeform: Shape 4">
            <a:extLst>
              <a:ext uri="{FF2B5EF4-FFF2-40B4-BE49-F238E27FC236}">
                <a16:creationId xmlns:a16="http://schemas.microsoft.com/office/drawing/2014/main" id="{E69370B3-5494-194E-171E-E7E3B9044A66}"/>
              </a:ext>
            </a:extLst>
          </p:cNvPr>
          <p:cNvSpPr/>
          <p:nvPr/>
        </p:nvSpPr>
        <p:spPr>
          <a:xfrm>
            <a:off x="2922777" y="865156"/>
            <a:ext cx="1321416" cy="1174821"/>
          </a:xfrm>
          <a:custGeom>
            <a:avLst/>
            <a:gdLst>
              <a:gd name="connsiteX0" fmla="*/ 2613187 w 2613231"/>
              <a:gd name="connsiteY0" fmla="*/ 1179227 h 2323324"/>
              <a:gd name="connsiteX1" fmla="*/ 2316190 w 2613231"/>
              <a:gd name="connsiteY1" fmla="*/ 903201 h 2323324"/>
              <a:gd name="connsiteX2" fmla="*/ 2128433 w 2613231"/>
              <a:gd name="connsiteY2" fmla="*/ 982692 h 2323324"/>
              <a:gd name="connsiteX3" fmla="*/ 1373017 w 2613231"/>
              <a:gd name="connsiteY3" fmla="*/ 741291 h 2323324"/>
              <a:gd name="connsiteX4" fmla="*/ 1500301 w 2613231"/>
              <a:gd name="connsiteY4" fmla="*/ 129252 h 2323324"/>
              <a:gd name="connsiteX5" fmla="*/ 1920193 w 2613231"/>
              <a:gd name="connsiteY5" fmla="*/ 217522 h 2323324"/>
              <a:gd name="connsiteX6" fmla="*/ 2136236 w 2613231"/>
              <a:gd name="connsiteY6" fmla="*/ 391624 h 2323324"/>
              <a:gd name="connsiteX7" fmla="*/ 2310338 w 2613231"/>
              <a:gd name="connsiteY7" fmla="*/ 175582 h 2323324"/>
              <a:gd name="connsiteX8" fmla="*/ 2094295 w 2613231"/>
              <a:gd name="connsiteY8" fmla="*/ 1480 h 2323324"/>
              <a:gd name="connsiteX9" fmla="*/ 1946040 w 2613231"/>
              <a:gd name="connsiteY9" fmla="*/ 97553 h 2323324"/>
              <a:gd name="connsiteX10" fmla="*/ 1465188 w 2613231"/>
              <a:gd name="connsiteY10" fmla="*/ 1480 h 2323324"/>
              <a:gd name="connsiteX11" fmla="*/ 1392524 w 2613231"/>
              <a:gd name="connsiteY11" fmla="*/ 47810 h 2323324"/>
              <a:gd name="connsiteX12" fmla="*/ 1392524 w 2613231"/>
              <a:gd name="connsiteY12" fmla="*/ 48785 h 2323324"/>
              <a:gd name="connsiteX13" fmla="*/ 1247683 w 2613231"/>
              <a:gd name="connsiteY13" fmla="*/ 729586 h 2323324"/>
              <a:gd name="connsiteX14" fmla="*/ 482513 w 2613231"/>
              <a:gd name="connsiteY14" fmla="*/ 970988 h 2323324"/>
              <a:gd name="connsiteX15" fmla="*/ 77738 w 2613231"/>
              <a:gd name="connsiteY15" fmla="*/ 983668 h 2323324"/>
              <a:gd name="connsiteX16" fmla="*/ 90418 w 2613231"/>
              <a:gd name="connsiteY16" fmla="*/ 1388442 h 2323324"/>
              <a:gd name="connsiteX17" fmla="*/ 167472 w 2613231"/>
              <a:gd name="connsiteY17" fmla="*/ 1440136 h 2323324"/>
              <a:gd name="connsiteX18" fmla="*/ 167472 w 2613231"/>
              <a:gd name="connsiteY18" fmla="*/ 1526456 h 2323324"/>
              <a:gd name="connsiteX19" fmla="*/ 1311081 w 2613231"/>
              <a:gd name="connsiteY19" fmla="*/ 2323325 h 2323324"/>
              <a:gd name="connsiteX20" fmla="*/ 2454691 w 2613231"/>
              <a:gd name="connsiteY20" fmla="*/ 1526456 h 2323324"/>
              <a:gd name="connsiteX21" fmla="*/ 2454691 w 2613231"/>
              <a:gd name="connsiteY21" fmla="*/ 1440136 h 2323324"/>
              <a:gd name="connsiteX22" fmla="*/ 2613187 w 2613231"/>
              <a:gd name="connsiteY22" fmla="*/ 1179227 h 2323324"/>
              <a:gd name="connsiteX23" fmla="*/ 651250 w 2613231"/>
              <a:gd name="connsiteY23" fmla="*/ 1375762 h 2323324"/>
              <a:gd name="connsiteX24" fmla="*/ 847785 w 2613231"/>
              <a:gd name="connsiteY24" fmla="*/ 1179227 h 2323324"/>
              <a:gd name="connsiteX25" fmla="*/ 1044320 w 2613231"/>
              <a:gd name="connsiteY25" fmla="*/ 1375762 h 2323324"/>
              <a:gd name="connsiteX26" fmla="*/ 847785 w 2613231"/>
              <a:gd name="connsiteY26" fmla="*/ 1572298 h 2323324"/>
              <a:gd name="connsiteX27" fmla="*/ 651250 w 2613231"/>
              <a:gd name="connsiteY27" fmla="*/ 1375762 h 2323324"/>
              <a:gd name="connsiteX28" fmla="*/ 1790958 w 2613231"/>
              <a:gd name="connsiteY28" fmla="*/ 1915137 h 2323324"/>
              <a:gd name="connsiteX29" fmla="*/ 1306204 w 2613231"/>
              <a:gd name="connsiteY29" fmla="*/ 2066317 h 2323324"/>
              <a:gd name="connsiteX30" fmla="*/ 821450 w 2613231"/>
              <a:gd name="connsiteY30" fmla="*/ 1915137 h 2323324"/>
              <a:gd name="connsiteX31" fmla="*/ 828766 w 2613231"/>
              <a:gd name="connsiteY31" fmla="*/ 1840522 h 2323324"/>
              <a:gd name="connsiteX32" fmla="*/ 896065 w 2613231"/>
              <a:gd name="connsiteY32" fmla="*/ 1840522 h 2323324"/>
              <a:gd name="connsiteX33" fmla="*/ 1304254 w 2613231"/>
              <a:gd name="connsiteY33" fmla="*/ 1963905 h 2323324"/>
              <a:gd name="connsiteX34" fmla="*/ 1714393 w 2613231"/>
              <a:gd name="connsiteY34" fmla="*/ 1844423 h 2323324"/>
              <a:gd name="connsiteX35" fmla="*/ 1791934 w 2613231"/>
              <a:gd name="connsiteY35" fmla="*/ 1845398 h 2323324"/>
              <a:gd name="connsiteX36" fmla="*/ 1790958 w 2613231"/>
              <a:gd name="connsiteY36" fmla="*/ 1922939 h 2323324"/>
              <a:gd name="connsiteX37" fmla="*/ 1790958 w 2613231"/>
              <a:gd name="connsiteY37" fmla="*/ 1922939 h 2323324"/>
              <a:gd name="connsiteX38" fmla="*/ 1790958 w 2613231"/>
              <a:gd name="connsiteY38" fmla="*/ 1915137 h 2323324"/>
              <a:gd name="connsiteX39" fmla="*/ 1790958 w 2613231"/>
              <a:gd name="connsiteY39" fmla="*/ 1915137 h 2323324"/>
              <a:gd name="connsiteX40" fmla="*/ 1755845 w 2613231"/>
              <a:gd name="connsiteY40" fmla="*/ 1579125 h 2323324"/>
              <a:gd name="connsiteX41" fmla="*/ 1559310 w 2613231"/>
              <a:gd name="connsiteY41" fmla="*/ 1382590 h 2323324"/>
              <a:gd name="connsiteX42" fmla="*/ 1755845 w 2613231"/>
              <a:gd name="connsiteY42" fmla="*/ 1186055 h 2323324"/>
              <a:gd name="connsiteX43" fmla="*/ 1952381 w 2613231"/>
              <a:gd name="connsiteY43" fmla="*/ 1382590 h 2323324"/>
              <a:gd name="connsiteX44" fmla="*/ 1764136 w 2613231"/>
              <a:gd name="connsiteY44" fmla="*/ 1586440 h 2323324"/>
              <a:gd name="connsiteX45" fmla="*/ 1754382 w 2613231"/>
              <a:gd name="connsiteY45" fmla="*/ 1586440 h 2323324"/>
              <a:gd name="connsiteX46" fmla="*/ 1755845 w 2613231"/>
              <a:gd name="connsiteY46" fmla="*/ 1579125 h 232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613231" h="2323324">
                <a:moveTo>
                  <a:pt x="2613187" y="1179227"/>
                </a:moveTo>
                <a:cubicBezTo>
                  <a:pt x="2607335" y="1021219"/>
                  <a:pt x="2474686" y="897836"/>
                  <a:pt x="2316190" y="903201"/>
                </a:cubicBezTo>
                <a:cubicBezTo>
                  <a:pt x="2245964" y="905639"/>
                  <a:pt x="2179152" y="934412"/>
                  <a:pt x="2128433" y="982692"/>
                </a:cubicBezTo>
                <a:cubicBezTo>
                  <a:pt x="1905075" y="830536"/>
                  <a:pt x="1642704" y="747143"/>
                  <a:pt x="1373017" y="741291"/>
                </a:cubicBezTo>
                <a:lnTo>
                  <a:pt x="1500301" y="129252"/>
                </a:lnTo>
                <a:lnTo>
                  <a:pt x="1920193" y="217522"/>
                </a:lnTo>
                <a:cubicBezTo>
                  <a:pt x="1931898" y="325300"/>
                  <a:pt x="2028458" y="403329"/>
                  <a:pt x="2136236" y="391624"/>
                </a:cubicBezTo>
                <a:cubicBezTo>
                  <a:pt x="2244013" y="379920"/>
                  <a:pt x="2322042" y="283359"/>
                  <a:pt x="2310338" y="175582"/>
                </a:cubicBezTo>
                <a:cubicBezTo>
                  <a:pt x="2298633" y="67805"/>
                  <a:pt x="2202073" y="-10224"/>
                  <a:pt x="2094295" y="1480"/>
                </a:cubicBezTo>
                <a:cubicBezTo>
                  <a:pt x="2032360" y="7820"/>
                  <a:pt x="1976765" y="43908"/>
                  <a:pt x="1946040" y="97553"/>
                </a:cubicBezTo>
                <a:lnTo>
                  <a:pt x="1465188" y="1480"/>
                </a:lnTo>
                <a:cubicBezTo>
                  <a:pt x="1432513" y="-5835"/>
                  <a:pt x="1399839" y="14648"/>
                  <a:pt x="1392524" y="47810"/>
                </a:cubicBezTo>
                <a:cubicBezTo>
                  <a:pt x="1392524" y="48297"/>
                  <a:pt x="1392524" y="48297"/>
                  <a:pt x="1392524" y="48785"/>
                </a:cubicBezTo>
                <a:lnTo>
                  <a:pt x="1247683" y="729586"/>
                </a:lnTo>
                <a:cubicBezTo>
                  <a:pt x="974582" y="733976"/>
                  <a:pt x="708796" y="817857"/>
                  <a:pt x="482513" y="970988"/>
                </a:cubicBezTo>
                <a:cubicBezTo>
                  <a:pt x="367420" y="862723"/>
                  <a:pt x="186003" y="868088"/>
                  <a:pt x="77738" y="983668"/>
                </a:cubicBezTo>
                <a:cubicBezTo>
                  <a:pt x="-30527" y="1098760"/>
                  <a:pt x="-25162" y="1280177"/>
                  <a:pt x="90418" y="1388442"/>
                </a:cubicBezTo>
                <a:cubicBezTo>
                  <a:pt x="112851" y="1409412"/>
                  <a:pt x="138698" y="1427457"/>
                  <a:pt x="167472" y="1440136"/>
                </a:cubicBezTo>
                <a:cubicBezTo>
                  <a:pt x="165521" y="1468909"/>
                  <a:pt x="165521" y="1497682"/>
                  <a:pt x="167472" y="1526456"/>
                </a:cubicBezTo>
                <a:cubicBezTo>
                  <a:pt x="167472" y="1965855"/>
                  <a:pt x="679536" y="2323325"/>
                  <a:pt x="1311081" y="2323325"/>
                </a:cubicBezTo>
                <a:cubicBezTo>
                  <a:pt x="1942627" y="2323325"/>
                  <a:pt x="2454691" y="1966343"/>
                  <a:pt x="2454691" y="1526456"/>
                </a:cubicBezTo>
                <a:cubicBezTo>
                  <a:pt x="2456642" y="1497682"/>
                  <a:pt x="2456642" y="1468909"/>
                  <a:pt x="2454691" y="1440136"/>
                </a:cubicBezTo>
                <a:cubicBezTo>
                  <a:pt x="2553202" y="1390881"/>
                  <a:pt x="2615138" y="1289443"/>
                  <a:pt x="2613187" y="1179227"/>
                </a:cubicBezTo>
                <a:close/>
                <a:moveTo>
                  <a:pt x="651250" y="1375762"/>
                </a:moveTo>
                <a:cubicBezTo>
                  <a:pt x="651250" y="1267498"/>
                  <a:pt x="739520" y="1179227"/>
                  <a:pt x="847785" y="1179227"/>
                </a:cubicBezTo>
                <a:cubicBezTo>
                  <a:pt x="956050" y="1179227"/>
                  <a:pt x="1044320" y="1267498"/>
                  <a:pt x="1044320" y="1375762"/>
                </a:cubicBezTo>
                <a:cubicBezTo>
                  <a:pt x="1044320" y="1484027"/>
                  <a:pt x="956050" y="1572298"/>
                  <a:pt x="847785" y="1572298"/>
                </a:cubicBezTo>
                <a:cubicBezTo>
                  <a:pt x="739033" y="1571322"/>
                  <a:pt x="651250" y="1484027"/>
                  <a:pt x="651250" y="1375762"/>
                </a:cubicBezTo>
                <a:close/>
                <a:moveTo>
                  <a:pt x="1790958" y="1915137"/>
                </a:moveTo>
                <a:cubicBezTo>
                  <a:pt x="1651482" y="2019988"/>
                  <a:pt x="1480794" y="2073633"/>
                  <a:pt x="1306204" y="2066317"/>
                </a:cubicBezTo>
                <a:cubicBezTo>
                  <a:pt x="1131615" y="2073633"/>
                  <a:pt x="960927" y="2019988"/>
                  <a:pt x="821450" y="1915137"/>
                </a:cubicBezTo>
                <a:cubicBezTo>
                  <a:pt x="802919" y="1892703"/>
                  <a:pt x="806332" y="1859053"/>
                  <a:pt x="828766" y="1840522"/>
                </a:cubicBezTo>
                <a:cubicBezTo>
                  <a:pt x="848273" y="1824428"/>
                  <a:pt x="876071" y="1824428"/>
                  <a:pt x="896065" y="1840522"/>
                </a:cubicBezTo>
                <a:cubicBezTo>
                  <a:pt x="1014084" y="1926841"/>
                  <a:pt x="1157950" y="1970732"/>
                  <a:pt x="1304254" y="1963905"/>
                </a:cubicBezTo>
                <a:cubicBezTo>
                  <a:pt x="1450558" y="1971707"/>
                  <a:pt x="1594911" y="1929767"/>
                  <a:pt x="1714393" y="1844423"/>
                </a:cubicBezTo>
                <a:cubicBezTo>
                  <a:pt x="1735850" y="1823453"/>
                  <a:pt x="1770963" y="1823940"/>
                  <a:pt x="1791934" y="1845398"/>
                </a:cubicBezTo>
                <a:cubicBezTo>
                  <a:pt x="1812904" y="1866856"/>
                  <a:pt x="1812416" y="1901969"/>
                  <a:pt x="1790958" y="1922939"/>
                </a:cubicBezTo>
                <a:lnTo>
                  <a:pt x="1790958" y="1922939"/>
                </a:lnTo>
                <a:lnTo>
                  <a:pt x="1790958" y="1915137"/>
                </a:lnTo>
                <a:lnTo>
                  <a:pt x="1790958" y="1915137"/>
                </a:lnTo>
                <a:close/>
                <a:moveTo>
                  <a:pt x="1755845" y="1579125"/>
                </a:moveTo>
                <a:cubicBezTo>
                  <a:pt x="1647580" y="1579125"/>
                  <a:pt x="1559310" y="1490855"/>
                  <a:pt x="1559310" y="1382590"/>
                </a:cubicBezTo>
                <a:cubicBezTo>
                  <a:pt x="1559310" y="1274325"/>
                  <a:pt x="1647580" y="1186055"/>
                  <a:pt x="1755845" y="1186055"/>
                </a:cubicBezTo>
                <a:cubicBezTo>
                  <a:pt x="1864110" y="1186055"/>
                  <a:pt x="1952381" y="1274325"/>
                  <a:pt x="1952381" y="1382590"/>
                </a:cubicBezTo>
                <a:cubicBezTo>
                  <a:pt x="1956769" y="1490855"/>
                  <a:pt x="1872401" y="1582051"/>
                  <a:pt x="1764136" y="1586440"/>
                </a:cubicBezTo>
                <a:cubicBezTo>
                  <a:pt x="1760722" y="1586440"/>
                  <a:pt x="1757796" y="1586440"/>
                  <a:pt x="1754382" y="1586440"/>
                </a:cubicBezTo>
                <a:lnTo>
                  <a:pt x="1755845" y="1579125"/>
                </a:lnTo>
                <a:close/>
              </a:path>
            </a:pathLst>
          </a:custGeom>
          <a:solidFill>
            <a:srgbClr val="FF4500"/>
          </a:solidFill>
          <a:ln w="4877" cap="flat">
            <a:noFill/>
            <a:prstDash val="solid"/>
            <a:miter/>
          </a:ln>
        </p:spPr>
        <p:txBody>
          <a:bodyPr rtlCol="0" anchor="ctr"/>
          <a:lstStyle/>
          <a:p>
            <a:endParaRPr lang="en-IN"/>
          </a:p>
        </p:txBody>
      </p:sp>
    </p:spTree>
    <p:extLst>
      <p:ext uri="{BB962C8B-B14F-4D97-AF65-F5344CB8AC3E}">
        <p14:creationId xmlns:p14="http://schemas.microsoft.com/office/powerpoint/2010/main" val="110196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nodeType="withEffect">
                                  <p:stCondLst>
                                    <p:cond delay="0"/>
                                  </p:stCondLst>
                                  <p:childTnLst>
                                    <p:animMotion origin="layout" path="M -0.40273 -0.17871 C -0.33594 -0.36135 -0.1987 -0.41343 -0.09648 -0.2956 C 0.00534 -0.17824 0.0345 0.06643 -0.03242 0.2493 C -0.09909 0.43148 -0.23633 0.48402 -0.33815 0.36643 C -0.4405 0.24838 -0.4694 0.00416 -0.40273 -0.17871 Z " pathEditMode="fixed" rAng="7380000" ptsTypes="AAAAA">
                                      <p:cBhvr>
                                        <p:cTn id="6" dur="30000" fill="hold"/>
                                        <p:tgtEl>
                                          <p:spTgt spid="12"/>
                                        </p:tgtEl>
                                        <p:attrNameLst>
                                          <p:attrName>ppt_x</p:attrName>
                                          <p:attrName>ppt_y</p:attrName>
                                        </p:attrNameLst>
                                      </p:cBhvr>
                                      <p:rCtr x="18529" y="21389"/>
                                    </p:animMotion>
                                  </p:childTnLst>
                                </p:cTn>
                              </p:par>
                              <p:par>
                                <p:cTn id="7" presetID="8" presetClass="emph" presetSubtype="0" repeatCount="indefinite" fill="hold" nodeType="withEffect">
                                  <p:stCondLst>
                                    <p:cond delay="0"/>
                                  </p:stCondLst>
                                  <p:childTnLst>
                                    <p:animRot by="-21600000">
                                      <p:cBhvr>
                                        <p:cTn id="8" dur="10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20303"/>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7602B9B-5EAE-C326-7867-57CDF153EA0C}"/>
              </a:ext>
            </a:extLst>
          </p:cNvPr>
          <p:cNvSpPr/>
          <p:nvPr/>
        </p:nvSpPr>
        <p:spPr>
          <a:xfrm rot="8100000">
            <a:off x="8929276" y="-1978521"/>
            <a:ext cx="5314950" cy="5314950"/>
          </a:xfrm>
          <a:prstGeom prst="ellipse">
            <a:avLst/>
          </a:prstGeom>
          <a:solidFill>
            <a:srgbClr val="D7D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3274AAA7-6057-1FD7-5F7A-AF9972C86ABB}"/>
              </a:ext>
            </a:extLst>
          </p:cNvPr>
          <p:cNvGrpSpPr/>
          <p:nvPr/>
        </p:nvGrpSpPr>
        <p:grpSpPr>
          <a:xfrm>
            <a:off x="8206863" y="566411"/>
            <a:ext cx="1619250" cy="1847896"/>
            <a:chOff x="8206863" y="566411"/>
            <a:chExt cx="1619250" cy="1847896"/>
          </a:xfrm>
        </p:grpSpPr>
        <p:sp>
          <p:nvSpPr>
            <p:cNvPr id="6" name="Oval 5">
              <a:extLst>
                <a:ext uri="{FF2B5EF4-FFF2-40B4-BE49-F238E27FC236}">
                  <a16:creationId xmlns:a16="http://schemas.microsoft.com/office/drawing/2014/main" id="{0A4545B4-E4F8-9AED-C8E5-8666C18BC66C}"/>
                </a:ext>
              </a:extLst>
            </p:cNvPr>
            <p:cNvSpPr/>
            <p:nvPr/>
          </p:nvSpPr>
          <p:spPr>
            <a:xfrm rot="8100000">
              <a:off x="8206863" y="566411"/>
              <a:ext cx="1619250" cy="1619250"/>
            </a:xfrm>
            <a:prstGeom prst="ellipse">
              <a:avLst/>
            </a:prstGeom>
            <a:solidFill>
              <a:srgbClr val="FF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683BF0C1-02DB-C5C8-CF86-42B6CC7FB722}"/>
                </a:ext>
              </a:extLst>
            </p:cNvPr>
            <p:cNvSpPr/>
            <p:nvPr/>
          </p:nvSpPr>
          <p:spPr>
            <a:xfrm rot="8100000">
              <a:off x="9123200" y="1899055"/>
              <a:ext cx="515252" cy="515252"/>
            </a:xfrm>
            <a:prstGeom prst="ellipse">
              <a:avLst/>
            </a:prstGeom>
            <a:solidFill>
              <a:srgbClr val="EC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 name="Arc 6">
            <a:extLst>
              <a:ext uri="{FF2B5EF4-FFF2-40B4-BE49-F238E27FC236}">
                <a16:creationId xmlns:a16="http://schemas.microsoft.com/office/drawing/2014/main" id="{91035DE4-8261-0EB7-8E82-F63C5F098029}"/>
              </a:ext>
            </a:extLst>
          </p:cNvPr>
          <p:cNvSpPr/>
          <p:nvPr/>
        </p:nvSpPr>
        <p:spPr>
          <a:xfrm>
            <a:off x="773018" y="839565"/>
            <a:ext cx="5153467" cy="5153467"/>
          </a:xfrm>
          <a:prstGeom prst="arc">
            <a:avLst>
              <a:gd name="adj1" fmla="val 5249889"/>
              <a:gd name="adj2" fmla="val 16224694"/>
            </a:avLst>
          </a:prstGeom>
          <a:ln w="76200" cap="rnd">
            <a:solidFill>
              <a:srgbClr val="FF45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Arc 13">
            <a:extLst>
              <a:ext uri="{FF2B5EF4-FFF2-40B4-BE49-F238E27FC236}">
                <a16:creationId xmlns:a16="http://schemas.microsoft.com/office/drawing/2014/main" id="{EC495AB1-2605-4325-78D4-BF1B9B55F191}"/>
              </a:ext>
            </a:extLst>
          </p:cNvPr>
          <p:cNvSpPr/>
          <p:nvPr/>
        </p:nvSpPr>
        <p:spPr>
          <a:xfrm>
            <a:off x="1437214" y="1485982"/>
            <a:ext cx="3825079" cy="3825077"/>
          </a:xfrm>
          <a:prstGeom prst="arc">
            <a:avLst>
              <a:gd name="adj1" fmla="val 11071909"/>
              <a:gd name="adj2" fmla="val 16224694"/>
            </a:avLst>
          </a:prstGeom>
          <a:ln w="76200" cap="rnd">
            <a:solidFill>
              <a:srgbClr val="FF45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Arc 14">
            <a:extLst>
              <a:ext uri="{FF2B5EF4-FFF2-40B4-BE49-F238E27FC236}">
                <a16:creationId xmlns:a16="http://schemas.microsoft.com/office/drawing/2014/main" id="{1913CF42-EE60-ADEA-1C36-E433EA26321B}"/>
              </a:ext>
            </a:extLst>
          </p:cNvPr>
          <p:cNvSpPr/>
          <p:nvPr/>
        </p:nvSpPr>
        <p:spPr>
          <a:xfrm>
            <a:off x="1978691" y="2042699"/>
            <a:ext cx="2742124" cy="2742123"/>
          </a:xfrm>
          <a:prstGeom prst="arc">
            <a:avLst>
              <a:gd name="adj1" fmla="val 11741279"/>
              <a:gd name="adj2" fmla="val 16224694"/>
            </a:avLst>
          </a:prstGeom>
          <a:ln w="76200" cap="rnd">
            <a:solidFill>
              <a:srgbClr val="FF45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6" name="Arc 15">
            <a:extLst>
              <a:ext uri="{FF2B5EF4-FFF2-40B4-BE49-F238E27FC236}">
                <a16:creationId xmlns:a16="http://schemas.microsoft.com/office/drawing/2014/main" id="{FD554632-34BA-497A-3519-E9AF4EE87791}"/>
              </a:ext>
            </a:extLst>
          </p:cNvPr>
          <p:cNvSpPr/>
          <p:nvPr/>
        </p:nvSpPr>
        <p:spPr>
          <a:xfrm>
            <a:off x="2463234" y="2575502"/>
            <a:ext cx="1773037" cy="1773036"/>
          </a:xfrm>
          <a:prstGeom prst="arc">
            <a:avLst>
              <a:gd name="adj1" fmla="val 15199869"/>
              <a:gd name="adj2" fmla="val 16224694"/>
            </a:avLst>
          </a:prstGeom>
          <a:ln w="76200" cap="rnd">
            <a:solidFill>
              <a:srgbClr val="FF45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 name="TextBox 17">
            <a:extLst>
              <a:ext uri="{FF2B5EF4-FFF2-40B4-BE49-F238E27FC236}">
                <a16:creationId xmlns:a16="http://schemas.microsoft.com/office/drawing/2014/main" id="{96E538B3-F7EA-304F-BEB0-E9BEB0C72D68}"/>
              </a:ext>
            </a:extLst>
          </p:cNvPr>
          <p:cNvSpPr txBox="1"/>
          <p:nvPr/>
        </p:nvSpPr>
        <p:spPr>
          <a:xfrm>
            <a:off x="3044642" y="603805"/>
            <a:ext cx="2637692" cy="402546"/>
          </a:xfrm>
          <a:prstGeom prst="rect">
            <a:avLst/>
          </a:prstGeom>
          <a:noFill/>
        </p:spPr>
        <p:txBody>
          <a:bodyPr wrap="square" rtlCol="0">
            <a:spAutoFit/>
          </a:bodyPr>
          <a:lstStyle/>
          <a:p>
            <a:pPr algn="r">
              <a:lnSpc>
                <a:spcPct val="120000"/>
              </a:lnSpc>
            </a:pPr>
            <a:r>
              <a:rPr lang="en-US" sz="1800" b="1">
                <a:solidFill>
                  <a:srgbClr val="D7DADB"/>
                </a:solidFill>
              </a:rPr>
              <a:t>Average degree: 5.166</a:t>
            </a:r>
          </a:p>
        </p:txBody>
      </p:sp>
      <p:sp>
        <p:nvSpPr>
          <p:cNvPr id="19" name="TextBox 18">
            <a:extLst>
              <a:ext uri="{FF2B5EF4-FFF2-40B4-BE49-F238E27FC236}">
                <a16:creationId xmlns:a16="http://schemas.microsoft.com/office/drawing/2014/main" id="{2F18EBCC-ACEA-6319-9FE3-949578F2D871}"/>
              </a:ext>
            </a:extLst>
          </p:cNvPr>
          <p:cNvSpPr txBox="1"/>
          <p:nvPr/>
        </p:nvSpPr>
        <p:spPr>
          <a:xfrm>
            <a:off x="3410906" y="1240496"/>
            <a:ext cx="1770892" cy="437043"/>
          </a:xfrm>
          <a:prstGeom prst="rect">
            <a:avLst/>
          </a:prstGeom>
          <a:noFill/>
        </p:spPr>
        <p:txBody>
          <a:bodyPr wrap="square" rtlCol="0">
            <a:spAutoFit/>
          </a:bodyPr>
          <a:lstStyle/>
          <a:p>
            <a:pPr>
              <a:lnSpc>
                <a:spcPct val="120000"/>
              </a:lnSpc>
            </a:pPr>
            <a:r>
              <a:rPr lang="en-US" sz="2000" b="1">
                <a:solidFill>
                  <a:srgbClr val="D7DADB"/>
                </a:solidFill>
              </a:rPr>
              <a:t>Min degree: 1</a:t>
            </a:r>
          </a:p>
        </p:txBody>
      </p:sp>
      <p:sp>
        <p:nvSpPr>
          <p:cNvPr id="20" name="TextBox 19">
            <a:extLst>
              <a:ext uri="{FF2B5EF4-FFF2-40B4-BE49-F238E27FC236}">
                <a16:creationId xmlns:a16="http://schemas.microsoft.com/office/drawing/2014/main" id="{CE0F682E-7CB7-D29B-B1E7-BE5F896F4F2A}"/>
              </a:ext>
            </a:extLst>
          </p:cNvPr>
          <p:cNvSpPr txBox="1"/>
          <p:nvPr/>
        </p:nvSpPr>
        <p:spPr>
          <a:xfrm>
            <a:off x="3044642" y="1795906"/>
            <a:ext cx="2271428" cy="437043"/>
          </a:xfrm>
          <a:prstGeom prst="rect">
            <a:avLst/>
          </a:prstGeom>
          <a:noFill/>
        </p:spPr>
        <p:txBody>
          <a:bodyPr wrap="square" rtlCol="0">
            <a:spAutoFit/>
          </a:bodyPr>
          <a:lstStyle/>
          <a:p>
            <a:pPr algn="r">
              <a:lnSpc>
                <a:spcPct val="120000"/>
              </a:lnSpc>
            </a:pPr>
            <a:r>
              <a:rPr lang="en-US" sz="2000" b="1">
                <a:solidFill>
                  <a:srgbClr val="D7DADB"/>
                </a:solidFill>
              </a:rPr>
              <a:t>Max degree: 580</a:t>
            </a:r>
          </a:p>
        </p:txBody>
      </p:sp>
      <p:sp>
        <p:nvSpPr>
          <p:cNvPr id="21" name="TextBox 20">
            <a:extLst>
              <a:ext uri="{FF2B5EF4-FFF2-40B4-BE49-F238E27FC236}">
                <a16:creationId xmlns:a16="http://schemas.microsoft.com/office/drawing/2014/main" id="{F522BAF8-E23B-6D1D-7CB1-026005A4C5D5}"/>
              </a:ext>
            </a:extLst>
          </p:cNvPr>
          <p:cNvSpPr txBox="1"/>
          <p:nvPr/>
        </p:nvSpPr>
        <p:spPr>
          <a:xfrm>
            <a:off x="3410906" y="2341671"/>
            <a:ext cx="2013118" cy="437043"/>
          </a:xfrm>
          <a:prstGeom prst="rect">
            <a:avLst/>
          </a:prstGeom>
          <a:noFill/>
        </p:spPr>
        <p:txBody>
          <a:bodyPr wrap="square" rtlCol="0">
            <a:spAutoFit/>
          </a:bodyPr>
          <a:lstStyle/>
          <a:p>
            <a:pPr>
              <a:lnSpc>
                <a:spcPct val="120000"/>
              </a:lnSpc>
            </a:pPr>
            <a:r>
              <a:rPr lang="en-US" sz="2000" b="1">
                <a:solidFill>
                  <a:srgbClr val="D7DADB"/>
                </a:solidFill>
              </a:rPr>
              <a:t>Diameter: 10</a:t>
            </a:r>
          </a:p>
        </p:txBody>
      </p:sp>
      <p:sp>
        <p:nvSpPr>
          <p:cNvPr id="22" name="TextBox 21">
            <a:extLst>
              <a:ext uri="{FF2B5EF4-FFF2-40B4-BE49-F238E27FC236}">
                <a16:creationId xmlns:a16="http://schemas.microsoft.com/office/drawing/2014/main" id="{93BDD44B-3F5C-D42E-6545-E7C07B3F4B6A}"/>
              </a:ext>
            </a:extLst>
          </p:cNvPr>
          <p:cNvSpPr txBox="1"/>
          <p:nvPr/>
        </p:nvSpPr>
        <p:spPr>
          <a:xfrm>
            <a:off x="5682334" y="3690684"/>
            <a:ext cx="5680529" cy="830997"/>
          </a:xfrm>
          <a:prstGeom prst="rect">
            <a:avLst/>
          </a:prstGeom>
          <a:noFill/>
        </p:spPr>
        <p:txBody>
          <a:bodyPr wrap="none" rtlCol="0">
            <a:spAutoFit/>
          </a:bodyPr>
          <a:lstStyle/>
          <a:p>
            <a:pPr algn="r"/>
            <a:r>
              <a:rPr lang="en-US" sz="4800" b="1">
                <a:solidFill>
                  <a:srgbClr val="FF4500"/>
                </a:solidFill>
              </a:rPr>
              <a:t>r/</a:t>
            </a:r>
            <a:r>
              <a:rPr lang="en-US" sz="4800" b="1">
                <a:solidFill>
                  <a:srgbClr val="ECF5F5"/>
                </a:solidFill>
              </a:rPr>
              <a:t>Network properties</a:t>
            </a:r>
            <a:endParaRPr lang="en-IN" sz="4800" b="1">
              <a:solidFill>
                <a:srgbClr val="ECF5F5"/>
              </a:solidFill>
            </a:endParaRPr>
          </a:p>
        </p:txBody>
      </p:sp>
      <p:sp>
        <p:nvSpPr>
          <p:cNvPr id="23" name="TextBox 22">
            <a:extLst>
              <a:ext uri="{FF2B5EF4-FFF2-40B4-BE49-F238E27FC236}">
                <a16:creationId xmlns:a16="http://schemas.microsoft.com/office/drawing/2014/main" id="{18A61891-3CE4-3DAD-28AF-8AC843221DB9}"/>
              </a:ext>
            </a:extLst>
          </p:cNvPr>
          <p:cNvSpPr txBox="1"/>
          <p:nvPr/>
        </p:nvSpPr>
        <p:spPr>
          <a:xfrm>
            <a:off x="3708732" y="4606171"/>
            <a:ext cx="7250339" cy="2653034"/>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en-US" sz="2000">
                <a:solidFill>
                  <a:srgbClr val="D7DADB"/>
                </a:solidFill>
              </a:rPr>
              <a:t>The network is connected, so it has only </a:t>
            </a:r>
            <a:r>
              <a:rPr lang="en-US" sz="2000" b="1">
                <a:solidFill>
                  <a:srgbClr val="D7DADB"/>
                </a:solidFill>
              </a:rPr>
              <a:t>1 connected component</a:t>
            </a:r>
          </a:p>
          <a:p>
            <a:pPr marL="342900" indent="-342900">
              <a:lnSpc>
                <a:spcPct val="120000"/>
              </a:lnSpc>
              <a:buFont typeface="Arial" panose="020B0604020202020204" pitchFamily="34" charset="0"/>
              <a:buChar char="•"/>
            </a:pPr>
            <a:r>
              <a:rPr lang="en-US" sz="2000">
                <a:solidFill>
                  <a:srgbClr val="D7DADB"/>
                </a:solidFill>
              </a:rPr>
              <a:t>Size of the largest connected component: 806</a:t>
            </a:r>
          </a:p>
          <a:p>
            <a:pPr marL="342900" indent="-342900">
              <a:lnSpc>
                <a:spcPct val="120000"/>
              </a:lnSpc>
              <a:buFont typeface="Arial" panose="020B0604020202020204" pitchFamily="34" charset="0"/>
              <a:buChar char="•"/>
            </a:pPr>
            <a:r>
              <a:rPr lang="en-US" sz="2000">
                <a:solidFill>
                  <a:srgbClr val="D7DADB"/>
                </a:solidFill>
              </a:rPr>
              <a:t>Average shortest path length: 3.391</a:t>
            </a:r>
          </a:p>
          <a:p>
            <a:pPr marL="342900" indent="-342900">
              <a:lnSpc>
                <a:spcPct val="120000"/>
              </a:lnSpc>
              <a:buFont typeface="Arial" panose="020B0604020202020204" pitchFamily="34" charset="0"/>
              <a:buChar char="•"/>
            </a:pPr>
            <a:r>
              <a:rPr lang="en-US" sz="2000">
                <a:solidFill>
                  <a:srgbClr val="D7DADB"/>
                </a:solidFill>
              </a:rPr>
              <a:t>Average clustering coefficient: 0.118</a:t>
            </a:r>
          </a:p>
          <a:p>
            <a:pPr marL="342900" indent="-342900">
              <a:lnSpc>
                <a:spcPct val="120000"/>
              </a:lnSpc>
              <a:buFont typeface="Arial" panose="020B0604020202020204" pitchFamily="34" charset="0"/>
              <a:buChar char="•"/>
            </a:pPr>
            <a:r>
              <a:rPr lang="en-US" sz="2000">
                <a:solidFill>
                  <a:srgbClr val="D7DADB"/>
                </a:solidFill>
              </a:rPr>
              <a:t>Edge density: 0.006</a:t>
            </a:r>
          </a:p>
          <a:p>
            <a:pPr algn="r">
              <a:lnSpc>
                <a:spcPct val="120000"/>
              </a:lnSpc>
            </a:pPr>
            <a:endParaRPr lang="en-US" sz="2000">
              <a:solidFill>
                <a:srgbClr val="D7DADB"/>
              </a:solidFill>
            </a:endParaRPr>
          </a:p>
        </p:txBody>
      </p:sp>
    </p:spTree>
    <p:extLst>
      <p:ext uri="{BB962C8B-B14F-4D97-AF65-F5344CB8AC3E}">
        <p14:creationId xmlns:p14="http://schemas.microsoft.com/office/powerpoint/2010/main" val="333301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nodeType="withEffect">
                                  <p:stCondLst>
                                    <p:cond delay="0"/>
                                  </p:stCondLst>
                                  <p:childTnLst>
                                    <p:animMotion origin="layout" path="M 0.25612 0.2625 C 0.13607 0.30764 0.01836 0.17199 -0.00703 -0.04005 C -0.03242 -0.25092 0.04427 -0.46065 0.16433 -0.50602 C 0.28399 -0.55092 0.40196 -0.41528 0.42709 -0.2044 C 0.45248 0.00787 0.37591 0.2169 0.25612 0.2625 Z " pathEditMode="fixed" rAng="20880000" ptsTypes="AAAAA">
                                      <p:cBhvr>
                                        <p:cTn id="6" dur="30000" fill="hold"/>
                                        <p:tgtEl>
                                          <p:spTgt spid="2"/>
                                        </p:tgtEl>
                                        <p:attrNameLst>
                                          <p:attrName>ppt_x</p:attrName>
                                          <p:attrName>ppt_y</p:attrName>
                                        </p:attrNameLst>
                                      </p:cBhvr>
                                      <p:rCtr x="-4609" y="-38426"/>
                                    </p:animMotion>
                                  </p:childTnLst>
                                </p:cTn>
                              </p:par>
                              <p:par>
                                <p:cTn id="7" presetID="8" presetClass="emph" presetSubtype="0" repeatCount="indefinite" fill="hold" nodeType="withEffect">
                                  <p:stCondLst>
                                    <p:cond delay="0"/>
                                  </p:stCondLst>
                                  <p:childTnLst>
                                    <p:animRot by="21600000">
                                      <p:cBhvr>
                                        <p:cTn id="8" dur="10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20303"/>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7602B9B-5EAE-C326-7867-57CDF153EA0C}"/>
              </a:ext>
            </a:extLst>
          </p:cNvPr>
          <p:cNvSpPr/>
          <p:nvPr/>
        </p:nvSpPr>
        <p:spPr>
          <a:xfrm rot="8100000">
            <a:off x="8929276" y="-1978521"/>
            <a:ext cx="5314950" cy="5314950"/>
          </a:xfrm>
          <a:prstGeom prst="ellipse">
            <a:avLst/>
          </a:prstGeom>
          <a:solidFill>
            <a:srgbClr val="D7D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3274AAA7-6057-1FD7-5F7A-AF9972C86ABB}"/>
              </a:ext>
            </a:extLst>
          </p:cNvPr>
          <p:cNvGrpSpPr/>
          <p:nvPr/>
        </p:nvGrpSpPr>
        <p:grpSpPr>
          <a:xfrm>
            <a:off x="8206863" y="566411"/>
            <a:ext cx="1619250" cy="1847896"/>
            <a:chOff x="8206863" y="566411"/>
            <a:chExt cx="1619250" cy="1847896"/>
          </a:xfrm>
        </p:grpSpPr>
        <p:sp>
          <p:nvSpPr>
            <p:cNvPr id="6" name="Oval 5">
              <a:extLst>
                <a:ext uri="{FF2B5EF4-FFF2-40B4-BE49-F238E27FC236}">
                  <a16:creationId xmlns:a16="http://schemas.microsoft.com/office/drawing/2014/main" id="{0A4545B4-E4F8-9AED-C8E5-8666C18BC66C}"/>
                </a:ext>
              </a:extLst>
            </p:cNvPr>
            <p:cNvSpPr/>
            <p:nvPr/>
          </p:nvSpPr>
          <p:spPr>
            <a:xfrm rot="8100000">
              <a:off x="8206863" y="566411"/>
              <a:ext cx="1619250" cy="1619250"/>
            </a:xfrm>
            <a:prstGeom prst="ellipse">
              <a:avLst/>
            </a:prstGeom>
            <a:solidFill>
              <a:srgbClr val="FF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683BF0C1-02DB-C5C8-CF86-42B6CC7FB722}"/>
                </a:ext>
              </a:extLst>
            </p:cNvPr>
            <p:cNvSpPr/>
            <p:nvPr/>
          </p:nvSpPr>
          <p:spPr>
            <a:xfrm rot="8100000">
              <a:off x="9123200" y="1899055"/>
              <a:ext cx="515252" cy="515252"/>
            </a:xfrm>
            <a:prstGeom prst="ellipse">
              <a:avLst/>
            </a:prstGeom>
            <a:solidFill>
              <a:srgbClr val="EC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 name="Arc 6">
            <a:extLst>
              <a:ext uri="{FF2B5EF4-FFF2-40B4-BE49-F238E27FC236}">
                <a16:creationId xmlns:a16="http://schemas.microsoft.com/office/drawing/2014/main" id="{91035DE4-8261-0EB7-8E82-F63C5F098029}"/>
              </a:ext>
            </a:extLst>
          </p:cNvPr>
          <p:cNvSpPr/>
          <p:nvPr/>
        </p:nvSpPr>
        <p:spPr>
          <a:xfrm>
            <a:off x="773018" y="839565"/>
            <a:ext cx="5153467" cy="5153467"/>
          </a:xfrm>
          <a:prstGeom prst="arc">
            <a:avLst>
              <a:gd name="adj1" fmla="val 5249889"/>
              <a:gd name="adj2" fmla="val 16224694"/>
            </a:avLst>
          </a:prstGeom>
          <a:ln w="76200" cap="rnd">
            <a:solidFill>
              <a:srgbClr val="FF45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Arc 13">
            <a:extLst>
              <a:ext uri="{FF2B5EF4-FFF2-40B4-BE49-F238E27FC236}">
                <a16:creationId xmlns:a16="http://schemas.microsoft.com/office/drawing/2014/main" id="{EC495AB1-2605-4325-78D4-BF1B9B55F191}"/>
              </a:ext>
            </a:extLst>
          </p:cNvPr>
          <p:cNvSpPr/>
          <p:nvPr/>
        </p:nvSpPr>
        <p:spPr>
          <a:xfrm>
            <a:off x="1437214" y="1485982"/>
            <a:ext cx="3825079" cy="3825077"/>
          </a:xfrm>
          <a:prstGeom prst="arc">
            <a:avLst>
              <a:gd name="adj1" fmla="val 11071909"/>
              <a:gd name="adj2" fmla="val 16224694"/>
            </a:avLst>
          </a:prstGeom>
          <a:ln w="76200" cap="rnd">
            <a:solidFill>
              <a:srgbClr val="FF45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Arc 14">
            <a:extLst>
              <a:ext uri="{FF2B5EF4-FFF2-40B4-BE49-F238E27FC236}">
                <a16:creationId xmlns:a16="http://schemas.microsoft.com/office/drawing/2014/main" id="{1913CF42-EE60-ADEA-1C36-E433EA26321B}"/>
              </a:ext>
            </a:extLst>
          </p:cNvPr>
          <p:cNvSpPr/>
          <p:nvPr/>
        </p:nvSpPr>
        <p:spPr>
          <a:xfrm>
            <a:off x="1978691" y="2042699"/>
            <a:ext cx="2742124" cy="2742123"/>
          </a:xfrm>
          <a:prstGeom prst="arc">
            <a:avLst>
              <a:gd name="adj1" fmla="val 11741279"/>
              <a:gd name="adj2" fmla="val 16224694"/>
            </a:avLst>
          </a:prstGeom>
          <a:ln w="76200" cap="rnd">
            <a:solidFill>
              <a:srgbClr val="FF45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6" name="Arc 15">
            <a:extLst>
              <a:ext uri="{FF2B5EF4-FFF2-40B4-BE49-F238E27FC236}">
                <a16:creationId xmlns:a16="http://schemas.microsoft.com/office/drawing/2014/main" id="{FD554632-34BA-497A-3519-E9AF4EE87791}"/>
              </a:ext>
            </a:extLst>
          </p:cNvPr>
          <p:cNvSpPr/>
          <p:nvPr/>
        </p:nvSpPr>
        <p:spPr>
          <a:xfrm>
            <a:off x="2463234" y="2575502"/>
            <a:ext cx="1773037" cy="1773036"/>
          </a:xfrm>
          <a:prstGeom prst="arc">
            <a:avLst>
              <a:gd name="adj1" fmla="val 15199869"/>
              <a:gd name="adj2" fmla="val 16224694"/>
            </a:avLst>
          </a:prstGeom>
          <a:ln w="76200" cap="rnd">
            <a:solidFill>
              <a:srgbClr val="FF45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 name="TextBox 17">
            <a:extLst>
              <a:ext uri="{FF2B5EF4-FFF2-40B4-BE49-F238E27FC236}">
                <a16:creationId xmlns:a16="http://schemas.microsoft.com/office/drawing/2014/main" id="{96E538B3-F7EA-304F-BEB0-E9BEB0C72D68}"/>
              </a:ext>
            </a:extLst>
          </p:cNvPr>
          <p:cNvSpPr txBox="1"/>
          <p:nvPr/>
        </p:nvSpPr>
        <p:spPr>
          <a:xfrm>
            <a:off x="3044642" y="603805"/>
            <a:ext cx="2637692" cy="402546"/>
          </a:xfrm>
          <a:prstGeom prst="rect">
            <a:avLst/>
          </a:prstGeom>
          <a:noFill/>
        </p:spPr>
        <p:txBody>
          <a:bodyPr wrap="square" rtlCol="0">
            <a:spAutoFit/>
          </a:bodyPr>
          <a:lstStyle/>
          <a:p>
            <a:pPr algn="r">
              <a:lnSpc>
                <a:spcPct val="120000"/>
              </a:lnSpc>
            </a:pPr>
            <a:r>
              <a:rPr lang="en-US" sz="1800" b="1">
                <a:solidFill>
                  <a:srgbClr val="D7DADB"/>
                </a:solidFill>
              </a:rPr>
              <a:t>Average degree: 5.166</a:t>
            </a:r>
          </a:p>
        </p:txBody>
      </p:sp>
      <p:sp>
        <p:nvSpPr>
          <p:cNvPr id="19" name="TextBox 18">
            <a:extLst>
              <a:ext uri="{FF2B5EF4-FFF2-40B4-BE49-F238E27FC236}">
                <a16:creationId xmlns:a16="http://schemas.microsoft.com/office/drawing/2014/main" id="{2F18EBCC-ACEA-6319-9FE3-949578F2D871}"/>
              </a:ext>
            </a:extLst>
          </p:cNvPr>
          <p:cNvSpPr txBox="1"/>
          <p:nvPr/>
        </p:nvSpPr>
        <p:spPr>
          <a:xfrm>
            <a:off x="3410906" y="1240496"/>
            <a:ext cx="1770892" cy="437043"/>
          </a:xfrm>
          <a:prstGeom prst="rect">
            <a:avLst/>
          </a:prstGeom>
          <a:noFill/>
        </p:spPr>
        <p:txBody>
          <a:bodyPr wrap="square" rtlCol="0">
            <a:spAutoFit/>
          </a:bodyPr>
          <a:lstStyle/>
          <a:p>
            <a:pPr>
              <a:lnSpc>
                <a:spcPct val="120000"/>
              </a:lnSpc>
            </a:pPr>
            <a:r>
              <a:rPr lang="en-US" sz="2000" b="1">
                <a:solidFill>
                  <a:srgbClr val="D7DADB"/>
                </a:solidFill>
              </a:rPr>
              <a:t>Min degree: 1</a:t>
            </a:r>
          </a:p>
        </p:txBody>
      </p:sp>
      <p:sp>
        <p:nvSpPr>
          <p:cNvPr id="20" name="TextBox 19">
            <a:extLst>
              <a:ext uri="{FF2B5EF4-FFF2-40B4-BE49-F238E27FC236}">
                <a16:creationId xmlns:a16="http://schemas.microsoft.com/office/drawing/2014/main" id="{CE0F682E-7CB7-D29B-B1E7-BE5F896F4F2A}"/>
              </a:ext>
            </a:extLst>
          </p:cNvPr>
          <p:cNvSpPr txBox="1"/>
          <p:nvPr/>
        </p:nvSpPr>
        <p:spPr>
          <a:xfrm>
            <a:off x="3044642" y="1795906"/>
            <a:ext cx="2271428" cy="437043"/>
          </a:xfrm>
          <a:prstGeom prst="rect">
            <a:avLst/>
          </a:prstGeom>
          <a:noFill/>
        </p:spPr>
        <p:txBody>
          <a:bodyPr wrap="square" rtlCol="0">
            <a:spAutoFit/>
          </a:bodyPr>
          <a:lstStyle/>
          <a:p>
            <a:pPr algn="r">
              <a:lnSpc>
                <a:spcPct val="120000"/>
              </a:lnSpc>
            </a:pPr>
            <a:r>
              <a:rPr lang="en-US" sz="2000" b="1">
                <a:solidFill>
                  <a:srgbClr val="D7DADB"/>
                </a:solidFill>
              </a:rPr>
              <a:t>Max degree: 580</a:t>
            </a:r>
          </a:p>
        </p:txBody>
      </p:sp>
      <p:sp>
        <p:nvSpPr>
          <p:cNvPr id="22" name="TextBox 21">
            <a:extLst>
              <a:ext uri="{FF2B5EF4-FFF2-40B4-BE49-F238E27FC236}">
                <a16:creationId xmlns:a16="http://schemas.microsoft.com/office/drawing/2014/main" id="{93BDD44B-3F5C-D42E-6545-E7C07B3F4B6A}"/>
              </a:ext>
            </a:extLst>
          </p:cNvPr>
          <p:cNvSpPr txBox="1"/>
          <p:nvPr/>
        </p:nvSpPr>
        <p:spPr>
          <a:xfrm>
            <a:off x="4845565" y="3690684"/>
            <a:ext cx="6517298" cy="830997"/>
          </a:xfrm>
          <a:prstGeom prst="rect">
            <a:avLst/>
          </a:prstGeom>
          <a:noFill/>
        </p:spPr>
        <p:txBody>
          <a:bodyPr wrap="none" rtlCol="0">
            <a:spAutoFit/>
          </a:bodyPr>
          <a:lstStyle/>
          <a:p>
            <a:pPr algn="r"/>
            <a:r>
              <a:rPr lang="en-US" sz="4800" b="1">
                <a:solidFill>
                  <a:srgbClr val="FF4500"/>
                </a:solidFill>
              </a:rPr>
              <a:t>r/</a:t>
            </a:r>
            <a:r>
              <a:rPr lang="en-US" sz="4800" b="1">
                <a:solidFill>
                  <a:srgbClr val="ECF5F5"/>
                </a:solidFill>
              </a:rPr>
              <a:t>Network properties (2)</a:t>
            </a:r>
            <a:endParaRPr lang="en-IN" sz="4800" b="1">
              <a:solidFill>
                <a:srgbClr val="ECF5F5"/>
              </a:solidFill>
            </a:endParaRPr>
          </a:p>
        </p:txBody>
      </p:sp>
      <p:sp>
        <p:nvSpPr>
          <p:cNvPr id="23" name="TextBox 22">
            <a:extLst>
              <a:ext uri="{FF2B5EF4-FFF2-40B4-BE49-F238E27FC236}">
                <a16:creationId xmlns:a16="http://schemas.microsoft.com/office/drawing/2014/main" id="{18A61891-3CE4-3DAD-28AF-8AC843221DB9}"/>
              </a:ext>
            </a:extLst>
          </p:cNvPr>
          <p:cNvSpPr txBox="1"/>
          <p:nvPr/>
        </p:nvSpPr>
        <p:spPr>
          <a:xfrm>
            <a:off x="3708732" y="4606171"/>
            <a:ext cx="7250339" cy="1914370"/>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en-US" sz="2000">
                <a:solidFill>
                  <a:srgbClr val="D7DADB"/>
                </a:solidFill>
              </a:rPr>
              <a:t>Avg degree is closer to the min degree, while max degree is much higher than min/mean (skewed degree distribution) =&gt; first indication the network could be a </a:t>
            </a:r>
            <a:r>
              <a:rPr lang="en-US" sz="2000" b="1">
                <a:solidFill>
                  <a:srgbClr val="D7DADB"/>
                </a:solidFill>
              </a:rPr>
              <a:t>power-low</a:t>
            </a:r>
            <a:r>
              <a:rPr lang="en-US" sz="2000">
                <a:solidFill>
                  <a:srgbClr val="D7DADB"/>
                </a:solidFill>
              </a:rPr>
              <a:t> (or some heavy-tailed distribution), but this is not yet fully confirmed.</a:t>
            </a:r>
          </a:p>
          <a:p>
            <a:pPr algn="r">
              <a:lnSpc>
                <a:spcPct val="120000"/>
              </a:lnSpc>
            </a:pPr>
            <a:endParaRPr lang="en-US" sz="2000">
              <a:solidFill>
                <a:srgbClr val="D7DADB"/>
              </a:solidFill>
            </a:endParaRPr>
          </a:p>
        </p:txBody>
      </p:sp>
    </p:spTree>
    <p:extLst>
      <p:ext uri="{BB962C8B-B14F-4D97-AF65-F5344CB8AC3E}">
        <p14:creationId xmlns:p14="http://schemas.microsoft.com/office/powerpoint/2010/main" val="45280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nodeType="withEffect">
                                  <p:stCondLst>
                                    <p:cond delay="0"/>
                                  </p:stCondLst>
                                  <p:childTnLst>
                                    <p:animMotion origin="layout" path="M 0.25612 0.2625 C 0.13607 0.30764 0.01836 0.17199 -0.00703 -0.04005 C -0.03242 -0.25092 0.04427 -0.46065 0.16433 -0.50602 C 0.28399 -0.55092 0.40196 -0.41528 0.42709 -0.2044 C 0.45248 0.00787 0.37591 0.2169 0.25612 0.2625 Z " pathEditMode="fixed" rAng="20880000" ptsTypes="AAAAA">
                                      <p:cBhvr>
                                        <p:cTn id="6" dur="30000" fill="hold"/>
                                        <p:tgtEl>
                                          <p:spTgt spid="2"/>
                                        </p:tgtEl>
                                        <p:attrNameLst>
                                          <p:attrName>ppt_x</p:attrName>
                                          <p:attrName>ppt_y</p:attrName>
                                        </p:attrNameLst>
                                      </p:cBhvr>
                                      <p:rCtr x="-4609" y="-38426"/>
                                    </p:animMotion>
                                  </p:childTnLst>
                                </p:cTn>
                              </p:par>
                              <p:par>
                                <p:cTn id="7" presetID="8" presetClass="emph" presetSubtype="0" repeatCount="indefinite" fill="hold" nodeType="withEffect">
                                  <p:stCondLst>
                                    <p:cond delay="0"/>
                                  </p:stCondLst>
                                  <p:childTnLst>
                                    <p:animRot by="21600000">
                                      <p:cBhvr>
                                        <p:cTn id="8" dur="10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20303"/>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7602B9B-5EAE-C326-7867-57CDF153EA0C}"/>
              </a:ext>
            </a:extLst>
          </p:cNvPr>
          <p:cNvSpPr/>
          <p:nvPr/>
        </p:nvSpPr>
        <p:spPr>
          <a:xfrm rot="8100000">
            <a:off x="8929276" y="-1978521"/>
            <a:ext cx="5314950" cy="5314950"/>
          </a:xfrm>
          <a:prstGeom prst="ellipse">
            <a:avLst/>
          </a:prstGeom>
          <a:solidFill>
            <a:srgbClr val="D7D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3274AAA7-6057-1FD7-5F7A-AF9972C86ABB}"/>
              </a:ext>
            </a:extLst>
          </p:cNvPr>
          <p:cNvGrpSpPr/>
          <p:nvPr/>
        </p:nvGrpSpPr>
        <p:grpSpPr>
          <a:xfrm>
            <a:off x="8206863" y="566411"/>
            <a:ext cx="1619250" cy="1847896"/>
            <a:chOff x="8206863" y="566411"/>
            <a:chExt cx="1619250" cy="1847896"/>
          </a:xfrm>
        </p:grpSpPr>
        <p:sp>
          <p:nvSpPr>
            <p:cNvPr id="6" name="Oval 5">
              <a:extLst>
                <a:ext uri="{FF2B5EF4-FFF2-40B4-BE49-F238E27FC236}">
                  <a16:creationId xmlns:a16="http://schemas.microsoft.com/office/drawing/2014/main" id="{0A4545B4-E4F8-9AED-C8E5-8666C18BC66C}"/>
                </a:ext>
              </a:extLst>
            </p:cNvPr>
            <p:cNvSpPr/>
            <p:nvPr/>
          </p:nvSpPr>
          <p:spPr>
            <a:xfrm rot="8100000">
              <a:off x="8206863" y="566411"/>
              <a:ext cx="1619250" cy="1619250"/>
            </a:xfrm>
            <a:prstGeom prst="ellipse">
              <a:avLst/>
            </a:prstGeom>
            <a:solidFill>
              <a:srgbClr val="FF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683BF0C1-02DB-C5C8-CF86-42B6CC7FB722}"/>
                </a:ext>
              </a:extLst>
            </p:cNvPr>
            <p:cNvSpPr/>
            <p:nvPr/>
          </p:nvSpPr>
          <p:spPr>
            <a:xfrm rot="8100000">
              <a:off x="9123200" y="1899055"/>
              <a:ext cx="515252" cy="515252"/>
            </a:xfrm>
            <a:prstGeom prst="ellipse">
              <a:avLst/>
            </a:prstGeom>
            <a:solidFill>
              <a:srgbClr val="EC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 name="Arc 6">
            <a:extLst>
              <a:ext uri="{FF2B5EF4-FFF2-40B4-BE49-F238E27FC236}">
                <a16:creationId xmlns:a16="http://schemas.microsoft.com/office/drawing/2014/main" id="{91035DE4-8261-0EB7-8E82-F63C5F098029}"/>
              </a:ext>
            </a:extLst>
          </p:cNvPr>
          <p:cNvSpPr/>
          <p:nvPr/>
        </p:nvSpPr>
        <p:spPr>
          <a:xfrm>
            <a:off x="773018" y="839565"/>
            <a:ext cx="5153467" cy="5153467"/>
          </a:xfrm>
          <a:prstGeom prst="arc">
            <a:avLst>
              <a:gd name="adj1" fmla="val 5249889"/>
              <a:gd name="adj2" fmla="val 16224694"/>
            </a:avLst>
          </a:prstGeom>
          <a:ln w="76200" cap="rnd">
            <a:solidFill>
              <a:srgbClr val="FF45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Arc 13">
            <a:extLst>
              <a:ext uri="{FF2B5EF4-FFF2-40B4-BE49-F238E27FC236}">
                <a16:creationId xmlns:a16="http://schemas.microsoft.com/office/drawing/2014/main" id="{EC495AB1-2605-4325-78D4-BF1B9B55F191}"/>
              </a:ext>
            </a:extLst>
          </p:cNvPr>
          <p:cNvSpPr/>
          <p:nvPr/>
        </p:nvSpPr>
        <p:spPr>
          <a:xfrm>
            <a:off x="1437214" y="1485982"/>
            <a:ext cx="3825079" cy="3825077"/>
          </a:xfrm>
          <a:prstGeom prst="arc">
            <a:avLst>
              <a:gd name="adj1" fmla="val 11071909"/>
              <a:gd name="adj2" fmla="val 16224694"/>
            </a:avLst>
          </a:prstGeom>
          <a:ln w="76200" cap="rnd">
            <a:solidFill>
              <a:srgbClr val="FF45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Arc 14">
            <a:extLst>
              <a:ext uri="{FF2B5EF4-FFF2-40B4-BE49-F238E27FC236}">
                <a16:creationId xmlns:a16="http://schemas.microsoft.com/office/drawing/2014/main" id="{1913CF42-EE60-ADEA-1C36-E433EA26321B}"/>
              </a:ext>
            </a:extLst>
          </p:cNvPr>
          <p:cNvSpPr/>
          <p:nvPr/>
        </p:nvSpPr>
        <p:spPr>
          <a:xfrm>
            <a:off x="1978691" y="2042699"/>
            <a:ext cx="2742124" cy="2742123"/>
          </a:xfrm>
          <a:prstGeom prst="arc">
            <a:avLst>
              <a:gd name="adj1" fmla="val 11741279"/>
              <a:gd name="adj2" fmla="val 16224694"/>
            </a:avLst>
          </a:prstGeom>
          <a:ln w="76200" cap="rnd">
            <a:solidFill>
              <a:srgbClr val="FF45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6" name="Arc 15">
            <a:extLst>
              <a:ext uri="{FF2B5EF4-FFF2-40B4-BE49-F238E27FC236}">
                <a16:creationId xmlns:a16="http://schemas.microsoft.com/office/drawing/2014/main" id="{FD554632-34BA-497A-3519-E9AF4EE87791}"/>
              </a:ext>
            </a:extLst>
          </p:cNvPr>
          <p:cNvSpPr/>
          <p:nvPr/>
        </p:nvSpPr>
        <p:spPr>
          <a:xfrm>
            <a:off x="2463234" y="2575502"/>
            <a:ext cx="1773037" cy="1773036"/>
          </a:xfrm>
          <a:prstGeom prst="arc">
            <a:avLst>
              <a:gd name="adj1" fmla="val 15199869"/>
              <a:gd name="adj2" fmla="val 16224694"/>
            </a:avLst>
          </a:prstGeom>
          <a:ln w="76200" cap="rnd">
            <a:solidFill>
              <a:srgbClr val="FF45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TextBox 18">
            <a:extLst>
              <a:ext uri="{FF2B5EF4-FFF2-40B4-BE49-F238E27FC236}">
                <a16:creationId xmlns:a16="http://schemas.microsoft.com/office/drawing/2014/main" id="{2F18EBCC-ACEA-6319-9FE3-949578F2D871}"/>
              </a:ext>
            </a:extLst>
          </p:cNvPr>
          <p:cNvSpPr txBox="1"/>
          <p:nvPr/>
        </p:nvSpPr>
        <p:spPr>
          <a:xfrm>
            <a:off x="3410905" y="1240496"/>
            <a:ext cx="4417607" cy="437043"/>
          </a:xfrm>
          <a:prstGeom prst="rect">
            <a:avLst/>
          </a:prstGeom>
          <a:noFill/>
        </p:spPr>
        <p:txBody>
          <a:bodyPr wrap="square" rtlCol="0">
            <a:spAutoFit/>
          </a:bodyPr>
          <a:lstStyle/>
          <a:p>
            <a:pPr>
              <a:lnSpc>
                <a:spcPct val="120000"/>
              </a:lnSpc>
            </a:pPr>
            <a:r>
              <a:rPr lang="en-US" sz="2000">
                <a:solidFill>
                  <a:srgbClr val="D7DADB"/>
                </a:solidFill>
              </a:rPr>
              <a:t>Average clustering coefficient: 0.118</a:t>
            </a:r>
          </a:p>
        </p:txBody>
      </p:sp>
      <p:sp>
        <p:nvSpPr>
          <p:cNvPr id="20" name="TextBox 19">
            <a:extLst>
              <a:ext uri="{FF2B5EF4-FFF2-40B4-BE49-F238E27FC236}">
                <a16:creationId xmlns:a16="http://schemas.microsoft.com/office/drawing/2014/main" id="{CE0F682E-7CB7-D29B-B1E7-BE5F896F4F2A}"/>
              </a:ext>
            </a:extLst>
          </p:cNvPr>
          <p:cNvSpPr txBox="1"/>
          <p:nvPr/>
        </p:nvSpPr>
        <p:spPr>
          <a:xfrm>
            <a:off x="3401969" y="1782582"/>
            <a:ext cx="2637692" cy="437043"/>
          </a:xfrm>
          <a:prstGeom prst="rect">
            <a:avLst/>
          </a:prstGeom>
          <a:noFill/>
        </p:spPr>
        <p:txBody>
          <a:bodyPr wrap="square" rtlCol="0">
            <a:spAutoFit/>
          </a:bodyPr>
          <a:lstStyle/>
          <a:p>
            <a:pPr>
              <a:lnSpc>
                <a:spcPct val="120000"/>
              </a:lnSpc>
            </a:pPr>
            <a:r>
              <a:rPr lang="en-US" sz="2000">
                <a:solidFill>
                  <a:srgbClr val="D7DADB"/>
                </a:solidFill>
              </a:rPr>
              <a:t>Edge density: 0.006</a:t>
            </a:r>
          </a:p>
        </p:txBody>
      </p:sp>
      <p:sp>
        <p:nvSpPr>
          <p:cNvPr id="22" name="TextBox 21">
            <a:extLst>
              <a:ext uri="{FF2B5EF4-FFF2-40B4-BE49-F238E27FC236}">
                <a16:creationId xmlns:a16="http://schemas.microsoft.com/office/drawing/2014/main" id="{93BDD44B-3F5C-D42E-6545-E7C07B3F4B6A}"/>
              </a:ext>
            </a:extLst>
          </p:cNvPr>
          <p:cNvSpPr txBox="1"/>
          <p:nvPr/>
        </p:nvSpPr>
        <p:spPr>
          <a:xfrm>
            <a:off x="4845565" y="3690684"/>
            <a:ext cx="6517298" cy="830997"/>
          </a:xfrm>
          <a:prstGeom prst="rect">
            <a:avLst/>
          </a:prstGeom>
          <a:noFill/>
        </p:spPr>
        <p:txBody>
          <a:bodyPr wrap="none" rtlCol="0">
            <a:spAutoFit/>
          </a:bodyPr>
          <a:lstStyle/>
          <a:p>
            <a:pPr algn="r"/>
            <a:r>
              <a:rPr lang="en-US" sz="4800" b="1">
                <a:solidFill>
                  <a:srgbClr val="FF4500"/>
                </a:solidFill>
              </a:rPr>
              <a:t>r/</a:t>
            </a:r>
            <a:r>
              <a:rPr lang="en-US" sz="4800" b="1">
                <a:solidFill>
                  <a:srgbClr val="ECF5F5"/>
                </a:solidFill>
              </a:rPr>
              <a:t>Network properties (3)</a:t>
            </a:r>
            <a:endParaRPr lang="en-IN" sz="4800" b="1">
              <a:solidFill>
                <a:srgbClr val="ECF5F5"/>
              </a:solidFill>
            </a:endParaRPr>
          </a:p>
        </p:txBody>
      </p:sp>
      <p:sp>
        <p:nvSpPr>
          <p:cNvPr id="23" name="TextBox 22">
            <a:extLst>
              <a:ext uri="{FF2B5EF4-FFF2-40B4-BE49-F238E27FC236}">
                <a16:creationId xmlns:a16="http://schemas.microsoft.com/office/drawing/2014/main" id="{18A61891-3CE4-3DAD-28AF-8AC843221DB9}"/>
              </a:ext>
            </a:extLst>
          </p:cNvPr>
          <p:cNvSpPr txBox="1"/>
          <p:nvPr/>
        </p:nvSpPr>
        <p:spPr>
          <a:xfrm>
            <a:off x="3708732" y="4606171"/>
            <a:ext cx="7250339" cy="1015663"/>
          </a:xfrm>
          <a:prstGeom prst="rect">
            <a:avLst/>
          </a:prstGeom>
          <a:noFill/>
        </p:spPr>
        <p:txBody>
          <a:bodyPr wrap="square" rtlCol="0">
            <a:spAutoFit/>
          </a:bodyPr>
          <a:lstStyle/>
          <a:p>
            <a:pPr lvl="0"/>
            <a:r>
              <a:rPr lang="en-US" sz="2000">
                <a:solidFill>
                  <a:schemeClr val="bg1"/>
                </a:solidFill>
              </a:rPr>
              <a:t>Avg clustering </a:t>
            </a:r>
            <a:r>
              <a:rPr lang="en-US" sz="2000" err="1">
                <a:solidFill>
                  <a:schemeClr val="bg1"/>
                </a:solidFill>
              </a:rPr>
              <a:t>coeff</a:t>
            </a:r>
            <a:r>
              <a:rPr lang="en-US" sz="2000">
                <a:solidFill>
                  <a:schemeClr val="bg1"/>
                </a:solidFill>
              </a:rPr>
              <a:t> &gt;&gt; edge density, so there is a moderate level of clustering, but the network is sparse overall (because of the low edge density). This is typical for a </a:t>
            </a:r>
            <a:r>
              <a:rPr lang="en-US" sz="2000" b="1">
                <a:solidFill>
                  <a:schemeClr val="bg1"/>
                </a:solidFill>
              </a:rPr>
              <a:t>real-world</a:t>
            </a:r>
            <a:r>
              <a:rPr lang="en-US" sz="2000">
                <a:solidFill>
                  <a:schemeClr val="bg1"/>
                </a:solidFill>
              </a:rPr>
              <a:t> network.</a:t>
            </a:r>
          </a:p>
        </p:txBody>
      </p:sp>
    </p:spTree>
    <p:extLst>
      <p:ext uri="{BB962C8B-B14F-4D97-AF65-F5344CB8AC3E}">
        <p14:creationId xmlns:p14="http://schemas.microsoft.com/office/powerpoint/2010/main" val="255920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nodeType="withEffect">
                                  <p:stCondLst>
                                    <p:cond delay="0"/>
                                  </p:stCondLst>
                                  <p:childTnLst>
                                    <p:animMotion origin="layout" path="M 0.25612 0.2625 C 0.13607 0.30764 0.01836 0.17199 -0.00703 -0.04005 C -0.03242 -0.25092 0.04427 -0.46065 0.16433 -0.50602 C 0.28399 -0.55092 0.40196 -0.41528 0.42709 -0.2044 C 0.45248 0.00787 0.37591 0.2169 0.25612 0.2625 Z " pathEditMode="fixed" rAng="20880000" ptsTypes="AAAAA">
                                      <p:cBhvr>
                                        <p:cTn id="6" dur="30000" fill="hold"/>
                                        <p:tgtEl>
                                          <p:spTgt spid="2"/>
                                        </p:tgtEl>
                                        <p:attrNameLst>
                                          <p:attrName>ppt_x</p:attrName>
                                          <p:attrName>ppt_y</p:attrName>
                                        </p:attrNameLst>
                                      </p:cBhvr>
                                      <p:rCtr x="-4609" y="-38426"/>
                                    </p:animMotion>
                                  </p:childTnLst>
                                </p:cTn>
                              </p:par>
                              <p:par>
                                <p:cTn id="7" presetID="8" presetClass="emph" presetSubtype="0" repeatCount="indefinite" fill="hold" nodeType="withEffect">
                                  <p:stCondLst>
                                    <p:cond delay="0"/>
                                  </p:stCondLst>
                                  <p:childTnLst>
                                    <p:animRot by="21600000">
                                      <p:cBhvr>
                                        <p:cTn id="8" dur="10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2030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DC33E2A-C3C0-27D0-F264-933FC93E6F50}"/>
              </a:ext>
            </a:extLst>
          </p:cNvPr>
          <p:cNvSpPr txBox="1"/>
          <p:nvPr/>
        </p:nvSpPr>
        <p:spPr>
          <a:xfrm>
            <a:off x="2315515" y="233198"/>
            <a:ext cx="7560980" cy="707886"/>
          </a:xfrm>
          <a:prstGeom prst="rect">
            <a:avLst/>
          </a:prstGeom>
          <a:noFill/>
        </p:spPr>
        <p:txBody>
          <a:bodyPr wrap="none" lIns="91440" tIns="45720" rIns="91440" bIns="45720" rtlCol="0" anchor="t">
            <a:spAutoFit/>
          </a:bodyPr>
          <a:lstStyle/>
          <a:p>
            <a:pPr algn="ctr"/>
            <a:r>
              <a:rPr lang="en-US" sz="4000" b="1">
                <a:solidFill>
                  <a:srgbClr val="FF4500"/>
                </a:solidFill>
              </a:rPr>
              <a:t>R/</a:t>
            </a:r>
            <a:r>
              <a:rPr lang="en-US" sz="4000" b="1" err="1">
                <a:solidFill>
                  <a:srgbClr val="ECF5F5"/>
                </a:solidFill>
              </a:rPr>
              <a:t>Barabasi</a:t>
            </a:r>
            <a:r>
              <a:rPr lang="en-US" sz="4000" b="1">
                <a:solidFill>
                  <a:srgbClr val="ECF5F5"/>
                </a:solidFill>
              </a:rPr>
              <a:t>-Albert and Erdos-</a:t>
            </a:r>
            <a:r>
              <a:rPr lang="en-US" sz="4000" b="1" err="1">
                <a:solidFill>
                  <a:srgbClr val="ECF5F5"/>
                </a:solidFill>
              </a:rPr>
              <a:t>Renyi</a:t>
            </a:r>
            <a:endParaRPr lang="en-IN" sz="4000" b="1">
              <a:solidFill>
                <a:srgbClr val="ECF5F5"/>
              </a:solidFill>
              <a:ea typeface="Calibri"/>
              <a:cs typeface="Calibri"/>
            </a:endParaRPr>
          </a:p>
        </p:txBody>
      </p:sp>
      <p:sp>
        <p:nvSpPr>
          <p:cNvPr id="8" name="TextBox 7">
            <a:extLst>
              <a:ext uri="{FF2B5EF4-FFF2-40B4-BE49-F238E27FC236}">
                <a16:creationId xmlns:a16="http://schemas.microsoft.com/office/drawing/2014/main" id="{0203F917-743D-5AE3-832D-0CCA4CBF594E}"/>
              </a:ext>
            </a:extLst>
          </p:cNvPr>
          <p:cNvSpPr txBox="1"/>
          <p:nvPr/>
        </p:nvSpPr>
        <p:spPr>
          <a:xfrm>
            <a:off x="254480" y="1284363"/>
            <a:ext cx="5310556" cy="4499693"/>
          </a:xfrm>
          <a:prstGeom prst="rect">
            <a:avLst/>
          </a:prstGeom>
          <a:noFill/>
        </p:spPr>
        <p:txBody>
          <a:bodyPr wrap="square" lIns="91440" tIns="45720" rIns="91440" bIns="45720" rtlCol="0" anchor="t">
            <a:spAutoFit/>
          </a:bodyPr>
          <a:lstStyle/>
          <a:p>
            <a:pPr>
              <a:lnSpc>
                <a:spcPct val="120000"/>
              </a:lnSpc>
            </a:pPr>
            <a:r>
              <a:rPr lang="en-US" sz="2000" b="1">
                <a:solidFill>
                  <a:srgbClr val="D7DADB"/>
                </a:solidFill>
                <a:latin typeface="Calibri Light"/>
                <a:ea typeface="Calibri Light"/>
                <a:cs typeface="Calibri Light"/>
              </a:rPr>
              <a:t>BA scale-free network</a:t>
            </a:r>
          </a:p>
          <a:p>
            <a:pPr marL="342900" indent="-342900">
              <a:lnSpc>
                <a:spcPct val="120000"/>
              </a:lnSpc>
              <a:buFont typeface="Courier New"/>
              <a:buChar char="o"/>
            </a:pPr>
            <a:r>
              <a:rPr lang="en-US" sz="2000" b="1">
                <a:solidFill>
                  <a:srgbClr val="D7DADB"/>
                </a:solidFill>
                <a:latin typeface="Calibri Light"/>
                <a:ea typeface="Calibri Light"/>
                <a:cs typeface="Calibri Light"/>
              </a:rPr>
              <a:t>Number of nodes:  806</a:t>
            </a:r>
            <a:endParaRPr lang="en-US" sz="2000">
              <a:solidFill>
                <a:srgbClr val="000000"/>
              </a:solidFill>
              <a:latin typeface="Calibri Light"/>
              <a:ea typeface="Calibri"/>
              <a:cs typeface="Calibri"/>
            </a:endParaRPr>
          </a:p>
          <a:p>
            <a:pPr marL="342900" indent="-342900">
              <a:lnSpc>
                <a:spcPct val="120000"/>
              </a:lnSpc>
              <a:buFont typeface="Courier New"/>
              <a:buChar char="o"/>
            </a:pPr>
            <a:r>
              <a:rPr lang="en-US" sz="2000" b="1">
                <a:solidFill>
                  <a:srgbClr val="D7DADB"/>
                </a:solidFill>
                <a:latin typeface="Calibri Light"/>
                <a:ea typeface="Calibri Light"/>
                <a:cs typeface="Calibri Light"/>
              </a:rPr>
              <a:t>Number of links:  1608</a:t>
            </a:r>
          </a:p>
          <a:p>
            <a:pPr marL="342900" indent="-342900">
              <a:lnSpc>
                <a:spcPct val="120000"/>
              </a:lnSpc>
              <a:buFont typeface="Courier New"/>
              <a:buChar char="o"/>
            </a:pPr>
            <a:r>
              <a:rPr lang="en-US" sz="2000" b="1">
                <a:solidFill>
                  <a:srgbClr val="D7DADB"/>
                </a:solidFill>
                <a:latin typeface="Calibri Light"/>
                <a:ea typeface="Calibri Light"/>
                <a:cs typeface="Calibri Light"/>
              </a:rPr>
              <a:t>Average degree: 3.99</a:t>
            </a:r>
          </a:p>
          <a:p>
            <a:pPr marL="342900" indent="-342900">
              <a:lnSpc>
                <a:spcPct val="120000"/>
              </a:lnSpc>
              <a:buFont typeface="Courier New"/>
              <a:buChar char="o"/>
            </a:pPr>
            <a:r>
              <a:rPr lang="en-US" sz="2000" b="1">
                <a:solidFill>
                  <a:srgbClr val="D7DADB"/>
                </a:solidFill>
                <a:latin typeface="Calibri Light"/>
                <a:ea typeface="Calibri Light"/>
                <a:cs typeface="Calibri Light"/>
              </a:rPr>
              <a:t>Min degree= 2</a:t>
            </a:r>
            <a:endParaRPr lang="en-US" sz="2000">
              <a:latin typeface="Calibri Light"/>
              <a:ea typeface="Calibri Light"/>
              <a:cs typeface="Calibri Light"/>
            </a:endParaRPr>
          </a:p>
          <a:p>
            <a:pPr marL="342900" indent="-342900">
              <a:lnSpc>
                <a:spcPct val="120000"/>
              </a:lnSpc>
              <a:buFont typeface="Courier New"/>
              <a:buChar char="o"/>
            </a:pPr>
            <a:r>
              <a:rPr lang="en-US" sz="2000" b="1">
                <a:solidFill>
                  <a:srgbClr val="D7DADB"/>
                </a:solidFill>
                <a:latin typeface="Calibri Light"/>
                <a:ea typeface="Calibri Light"/>
                <a:cs typeface="Calibri Light"/>
              </a:rPr>
              <a:t>Max degree= 95</a:t>
            </a:r>
            <a:endParaRPr lang="en-US" sz="2000">
              <a:latin typeface="Calibri Light"/>
              <a:ea typeface="Calibri Light"/>
              <a:cs typeface="Calibri Light"/>
            </a:endParaRPr>
          </a:p>
          <a:p>
            <a:pPr marL="342900" indent="-342900">
              <a:lnSpc>
                <a:spcPct val="120000"/>
              </a:lnSpc>
              <a:buFont typeface="Courier New"/>
              <a:buChar char="o"/>
            </a:pPr>
            <a:r>
              <a:rPr lang="en-US" sz="2000" b="1">
                <a:solidFill>
                  <a:srgbClr val="D7DADB"/>
                </a:solidFill>
                <a:latin typeface="Calibri Light"/>
                <a:ea typeface="Calibri Light"/>
                <a:cs typeface="Calibri Light"/>
              </a:rPr>
              <a:t>Size of the largest connected component: 806</a:t>
            </a:r>
            <a:endParaRPr lang="en-US" sz="2000">
              <a:latin typeface="Calibri Light"/>
              <a:ea typeface="Calibri Light"/>
              <a:cs typeface="Calibri Light"/>
            </a:endParaRPr>
          </a:p>
          <a:p>
            <a:pPr marL="342900" indent="-342900">
              <a:lnSpc>
                <a:spcPct val="120000"/>
              </a:lnSpc>
              <a:buFont typeface="Courier New"/>
              <a:buChar char="o"/>
            </a:pPr>
            <a:r>
              <a:rPr lang="en-US" sz="2000" b="1">
                <a:solidFill>
                  <a:srgbClr val="D7DADB"/>
                </a:solidFill>
                <a:latin typeface="Calibri Light"/>
                <a:ea typeface="Calibri Light"/>
                <a:cs typeface="Calibri Light"/>
              </a:rPr>
              <a:t>Diameter: 7</a:t>
            </a:r>
            <a:endParaRPr lang="en-US" sz="2000">
              <a:latin typeface="Calibri Light"/>
              <a:ea typeface="Calibri Light"/>
              <a:cs typeface="Calibri Light"/>
            </a:endParaRPr>
          </a:p>
          <a:p>
            <a:pPr marL="342900" indent="-342900">
              <a:lnSpc>
                <a:spcPct val="120000"/>
              </a:lnSpc>
              <a:buFont typeface="Courier New"/>
              <a:buChar char="o"/>
            </a:pPr>
            <a:r>
              <a:rPr lang="en-US" sz="2000" b="1">
                <a:solidFill>
                  <a:srgbClr val="D7DADB"/>
                </a:solidFill>
                <a:latin typeface="Calibri Light"/>
                <a:ea typeface="Calibri Light"/>
                <a:cs typeface="Calibri Light"/>
              </a:rPr>
              <a:t>Average shortest path length: 4</a:t>
            </a:r>
            <a:endParaRPr lang="en-US" sz="2000">
              <a:latin typeface="Calibri Light"/>
              <a:ea typeface="Calibri Light"/>
              <a:cs typeface="Calibri Light"/>
            </a:endParaRPr>
          </a:p>
          <a:p>
            <a:pPr marL="342900" indent="-342900">
              <a:lnSpc>
                <a:spcPct val="120000"/>
              </a:lnSpc>
              <a:buFont typeface="Courier New"/>
              <a:buChar char="o"/>
            </a:pPr>
            <a:r>
              <a:rPr lang="en-US" sz="2000" b="1">
                <a:solidFill>
                  <a:srgbClr val="D7DADB"/>
                </a:solidFill>
                <a:latin typeface="Calibri Light"/>
                <a:ea typeface="Calibri Light"/>
                <a:cs typeface="Calibri Light"/>
              </a:rPr>
              <a:t>Average clustering coefficient: 0.034</a:t>
            </a:r>
            <a:endParaRPr lang="en-US" sz="2000">
              <a:latin typeface="Calibri Light"/>
              <a:ea typeface="Calibri Light"/>
              <a:cs typeface="Calibri Light"/>
            </a:endParaRPr>
          </a:p>
          <a:p>
            <a:pPr marL="342900" indent="-342900">
              <a:lnSpc>
                <a:spcPct val="120000"/>
              </a:lnSpc>
              <a:buFont typeface="Courier New"/>
              <a:buChar char="o"/>
            </a:pPr>
            <a:r>
              <a:rPr lang="en-US" sz="2000" b="1">
                <a:solidFill>
                  <a:srgbClr val="D7DADB"/>
                </a:solidFill>
                <a:latin typeface="Calibri Light"/>
                <a:ea typeface="Calibri Light"/>
                <a:cs typeface="Calibri Light"/>
              </a:rPr>
              <a:t>Edge density: 0.004</a:t>
            </a:r>
            <a:endParaRPr lang="en-US" sz="2000">
              <a:latin typeface="Calibri Light"/>
              <a:ea typeface="Calibri Light"/>
              <a:cs typeface="Calibri Light"/>
            </a:endParaRPr>
          </a:p>
          <a:p>
            <a:pPr marL="342900" indent="-342900">
              <a:lnSpc>
                <a:spcPct val="120000"/>
              </a:lnSpc>
              <a:buFont typeface="Courier New"/>
              <a:buChar char="o"/>
            </a:pPr>
            <a:endParaRPr lang="en-US" sz="2000" b="1">
              <a:solidFill>
                <a:srgbClr val="D7DADB"/>
              </a:solidFill>
              <a:latin typeface="Calibri Light"/>
              <a:ea typeface="Calibri Light"/>
              <a:cs typeface="Calibri Light"/>
            </a:endParaRPr>
          </a:p>
        </p:txBody>
      </p:sp>
      <p:sp>
        <p:nvSpPr>
          <p:cNvPr id="9" name="TextBox 8">
            <a:extLst>
              <a:ext uri="{FF2B5EF4-FFF2-40B4-BE49-F238E27FC236}">
                <a16:creationId xmlns:a16="http://schemas.microsoft.com/office/drawing/2014/main" id="{A56241BE-434C-057C-7C5D-F9E5A5558E00}"/>
              </a:ext>
            </a:extLst>
          </p:cNvPr>
          <p:cNvSpPr txBox="1"/>
          <p:nvPr/>
        </p:nvSpPr>
        <p:spPr>
          <a:xfrm>
            <a:off x="7292021" y="1284362"/>
            <a:ext cx="5154936" cy="5238357"/>
          </a:xfrm>
          <a:prstGeom prst="rect">
            <a:avLst/>
          </a:prstGeom>
          <a:noFill/>
        </p:spPr>
        <p:txBody>
          <a:bodyPr wrap="square" lIns="91440" tIns="45720" rIns="91440" bIns="45720" rtlCol="0" anchor="t">
            <a:spAutoFit/>
          </a:bodyPr>
          <a:lstStyle/>
          <a:p>
            <a:pPr>
              <a:lnSpc>
                <a:spcPct val="120000"/>
              </a:lnSpc>
            </a:pPr>
            <a:r>
              <a:rPr lang="en-US" sz="2000" b="1">
                <a:solidFill>
                  <a:srgbClr val="D7DADB"/>
                </a:solidFill>
                <a:latin typeface="Calibri"/>
                <a:ea typeface="Calibri Light"/>
                <a:cs typeface="Calibri Light"/>
              </a:rPr>
              <a:t>ER random network</a:t>
            </a:r>
            <a:endParaRPr lang="en-US" sz="2000">
              <a:latin typeface="Calibri"/>
              <a:ea typeface="Calibri"/>
              <a:cs typeface="Calibri"/>
            </a:endParaRPr>
          </a:p>
          <a:p>
            <a:pPr marL="342900" indent="-342900">
              <a:lnSpc>
                <a:spcPct val="120000"/>
              </a:lnSpc>
              <a:buFont typeface="Courier New"/>
              <a:buChar char="o"/>
            </a:pPr>
            <a:r>
              <a:rPr lang="en-US" sz="2000" b="1">
                <a:solidFill>
                  <a:srgbClr val="D7DADB"/>
                </a:solidFill>
                <a:latin typeface="Calibri"/>
                <a:ea typeface="Calibri Light"/>
                <a:cs typeface="Calibri Light"/>
              </a:rPr>
              <a:t>Number of nodes:  806
Number of links:  2141</a:t>
            </a:r>
            <a:endParaRPr lang="en-US" sz="2000">
              <a:latin typeface="Calibri"/>
              <a:ea typeface="Calibri" panose="020F0502020204030204"/>
              <a:cs typeface="Calibri" panose="020F0502020204030204"/>
            </a:endParaRPr>
          </a:p>
          <a:p>
            <a:pPr marL="342900" indent="-342900">
              <a:lnSpc>
                <a:spcPct val="120000"/>
              </a:lnSpc>
              <a:buFont typeface="Courier New"/>
              <a:buChar char="o"/>
            </a:pPr>
            <a:r>
              <a:rPr lang="en-US" sz="2000" b="1">
                <a:solidFill>
                  <a:srgbClr val="D7DADB"/>
                </a:solidFill>
                <a:latin typeface="Calibri"/>
                <a:ea typeface="Calibri Light"/>
                <a:cs typeface="Calibri Light"/>
              </a:rPr>
              <a:t>Average degree: 5.312</a:t>
            </a:r>
            <a:endParaRPr lang="en-US" sz="2000">
              <a:latin typeface="Calibri"/>
              <a:ea typeface="Calibri" panose="020F0502020204030204"/>
              <a:cs typeface="Calibri" panose="020F0502020204030204"/>
            </a:endParaRPr>
          </a:p>
          <a:p>
            <a:pPr marL="342900" indent="-342900">
              <a:lnSpc>
                <a:spcPct val="120000"/>
              </a:lnSpc>
              <a:buFont typeface="Courier New"/>
              <a:buChar char="o"/>
            </a:pPr>
            <a:r>
              <a:rPr lang="en-US" sz="2000" b="1">
                <a:solidFill>
                  <a:srgbClr val="D7DADB"/>
                </a:solidFill>
                <a:latin typeface="Calibri"/>
                <a:ea typeface="Calibri Light"/>
                <a:cs typeface="Calibri Light"/>
              </a:rPr>
              <a:t>Min degree= 0</a:t>
            </a:r>
            <a:endParaRPr lang="en-US" sz="2000">
              <a:latin typeface="Calibri"/>
              <a:ea typeface="Calibri" panose="020F0502020204030204"/>
              <a:cs typeface="Calibri" panose="020F0502020204030204"/>
            </a:endParaRPr>
          </a:p>
          <a:p>
            <a:pPr marL="342900" indent="-342900">
              <a:lnSpc>
                <a:spcPct val="120000"/>
              </a:lnSpc>
              <a:buFont typeface="Courier New"/>
              <a:buChar char="o"/>
            </a:pPr>
            <a:r>
              <a:rPr lang="en-US" sz="2000" b="1">
                <a:solidFill>
                  <a:srgbClr val="D7DADB"/>
                </a:solidFill>
                <a:latin typeface="Calibri"/>
                <a:ea typeface="Calibri Light"/>
                <a:cs typeface="Calibri Light"/>
              </a:rPr>
              <a:t>Max degree= 14</a:t>
            </a:r>
            <a:endParaRPr lang="en-US" sz="2000">
              <a:latin typeface="Calibri"/>
              <a:ea typeface="Calibri" panose="020F0502020204030204"/>
              <a:cs typeface="Calibri" panose="020F0502020204030204"/>
            </a:endParaRPr>
          </a:p>
          <a:p>
            <a:pPr marL="342900" indent="-342900">
              <a:lnSpc>
                <a:spcPct val="120000"/>
              </a:lnSpc>
              <a:buFont typeface="Courier New"/>
              <a:buChar char="o"/>
            </a:pPr>
            <a:r>
              <a:rPr lang="en-US" sz="2000" b="1">
                <a:solidFill>
                  <a:srgbClr val="D7DADB"/>
                </a:solidFill>
                <a:latin typeface="Calibri"/>
                <a:ea typeface="Calibri Light"/>
                <a:cs typeface="Calibri Light"/>
              </a:rPr>
              <a:t>Number of connected components: 5</a:t>
            </a:r>
            <a:endParaRPr lang="en-US" sz="2000">
              <a:latin typeface="Calibri"/>
              <a:ea typeface="Calibri" panose="020F0502020204030204"/>
              <a:cs typeface="Calibri" panose="020F0502020204030204"/>
            </a:endParaRPr>
          </a:p>
          <a:p>
            <a:pPr marL="342900" indent="-342900">
              <a:lnSpc>
                <a:spcPct val="120000"/>
              </a:lnSpc>
              <a:buFont typeface="Courier New"/>
              <a:buChar char="o"/>
            </a:pPr>
            <a:r>
              <a:rPr lang="en-US" sz="2000" b="1">
                <a:solidFill>
                  <a:srgbClr val="D7DADB"/>
                </a:solidFill>
                <a:latin typeface="Calibri"/>
                <a:ea typeface="Calibri Light"/>
                <a:cs typeface="Calibri Light"/>
              </a:rPr>
              <a:t>Size of the largest component: 802</a:t>
            </a:r>
            <a:endParaRPr lang="en-US" sz="2000">
              <a:latin typeface="Calibri"/>
              <a:ea typeface="Calibri" panose="020F0502020204030204"/>
              <a:cs typeface="Calibri" panose="020F0502020204030204"/>
            </a:endParaRPr>
          </a:p>
          <a:p>
            <a:pPr marL="342900" indent="-342900">
              <a:lnSpc>
                <a:spcPct val="120000"/>
              </a:lnSpc>
              <a:buFont typeface="Courier New"/>
              <a:buChar char="o"/>
            </a:pPr>
            <a:r>
              <a:rPr lang="en-US" sz="2000" b="1">
                <a:solidFill>
                  <a:srgbClr val="D7DADB"/>
                </a:solidFill>
                <a:latin typeface="Calibri"/>
                <a:ea typeface="Calibri Light"/>
                <a:cs typeface="Calibri Light"/>
              </a:rPr>
              <a:t>Diameter of the largest component: 8</a:t>
            </a:r>
            <a:endParaRPr lang="en-US" sz="2000">
              <a:latin typeface="Calibri"/>
              <a:ea typeface="Calibri" panose="020F0502020204030204"/>
              <a:cs typeface="Calibri" panose="020F0502020204030204"/>
            </a:endParaRPr>
          </a:p>
          <a:p>
            <a:pPr marL="342900" indent="-342900">
              <a:lnSpc>
                <a:spcPct val="120000"/>
              </a:lnSpc>
              <a:buFont typeface="Courier New"/>
              <a:buChar char="o"/>
            </a:pPr>
            <a:r>
              <a:rPr lang="en-US" sz="2000" b="1">
                <a:solidFill>
                  <a:srgbClr val="D7DADB"/>
                </a:solidFill>
                <a:latin typeface="Calibri"/>
                <a:ea typeface="Calibri Light"/>
                <a:cs typeface="Calibri Light"/>
              </a:rPr>
              <a:t>Average shortest path length of the largest component: 4.188</a:t>
            </a:r>
            <a:endParaRPr lang="en-US" sz="2000">
              <a:latin typeface="Calibri"/>
              <a:ea typeface="Calibri" panose="020F0502020204030204"/>
              <a:cs typeface="Calibri" panose="020F0502020204030204"/>
            </a:endParaRPr>
          </a:p>
          <a:p>
            <a:pPr marL="342900" indent="-342900">
              <a:lnSpc>
                <a:spcPct val="120000"/>
              </a:lnSpc>
              <a:buFont typeface="Courier New"/>
              <a:buChar char="o"/>
            </a:pPr>
            <a:r>
              <a:rPr lang="en-US" sz="2000" b="1">
                <a:solidFill>
                  <a:srgbClr val="D7DADB"/>
                </a:solidFill>
                <a:latin typeface="Calibri"/>
                <a:ea typeface="Calibri Light"/>
                <a:cs typeface="Calibri Light"/>
              </a:rPr>
              <a:t>Average clustering coefficient: 0.006</a:t>
            </a:r>
            <a:endParaRPr lang="en-US" sz="2000">
              <a:latin typeface="Calibri"/>
              <a:ea typeface="Calibri" panose="020F0502020204030204"/>
              <a:cs typeface="Calibri" panose="020F0502020204030204"/>
            </a:endParaRPr>
          </a:p>
          <a:p>
            <a:pPr marL="342900" indent="-342900">
              <a:lnSpc>
                <a:spcPct val="120000"/>
              </a:lnSpc>
              <a:buFont typeface="Courier New"/>
              <a:buChar char="o"/>
            </a:pPr>
            <a:r>
              <a:rPr lang="en-US" sz="2000" b="1">
                <a:solidFill>
                  <a:srgbClr val="D7DADB"/>
                </a:solidFill>
                <a:latin typeface="Calibri"/>
                <a:ea typeface="Calibri Light"/>
                <a:cs typeface="Calibri Light"/>
              </a:rPr>
              <a:t>Edge density: 0.006</a:t>
            </a:r>
            <a:endParaRPr lang="en-US" sz="2000">
              <a:latin typeface="Calibri"/>
              <a:ea typeface="Calibri" panose="020F0502020204030204"/>
              <a:cs typeface="Calibri" panose="020F0502020204030204"/>
            </a:endParaRPr>
          </a:p>
          <a:p>
            <a:pPr algn="r">
              <a:lnSpc>
                <a:spcPct val="120000"/>
              </a:lnSpc>
            </a:pPr>
            <a:endParaRPr lang="en-US" sz="2000" b="1">
              <a:solidFill>
                <a:srgbClr val="D7DADB"/>
              </a:solidFill>
              <a:latin typeface="Calibri"/>
              <a:ea typeface="Calibri Light"/>
              <a:cs typeface="Calibri Light"/>
            </a:endParaRPr>
          </a:p>
        </p:txBody>
      </p:sp>
      <p:sp>
        <p:nvSpPr>
          <p:cNvPr id="2" name="Oval 1">
            <a:extLst>
              <a:ext uri="{FF2B5EF4-FFF2-40B4-BE49-F238E27FC236}">
                <a16:creationId xmlns:a16="http://schemas.microsoft.com/office/drawing/2014/main" id="{FB848CE8-BA58-3DD3-FE15-9E2252961353}"/>
              </a:ext>
            </a:extLst>
          </p:cNvPr>
          <p:cNvSpPr/>
          <p:nvPr/>
        </p:nvSpPr>
        <p:spPr>
          <a:xfrm rot="8100000">
            <a:off x="2740989" y="5172074"/>
            <a:ext cx="5314950" cy="5314950"/>
          </a:xfrm>
          <a:prstGeom prst="ellipse">
            <a:avLst/>
          </a:prstGeom>
          <a:solidFill>
            <a:srgbClr val="D7D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C5D0968A-E2CF-D54A-832D-878CBBB2D80C}"/>
              </a:ext>
            </a:extLst>
          </p:cNvPr>
          <p:cNvGrpSpPr/>
          <p:nvPr/>
        </p:nvGrpSpPr>
        <p:grpSpPr>
          <a:xfrm>
            <a:off x="2018576" y="7717006"/>
            <a:ext cx="1619250" cy="1847896"/>
            <a:chOff x="8206863" y="566411"/>
            <a:chExt cx="1619250" cy="1847896"/>
          </a:xfrm>
        </p:grpSpPr>
        <p:sp>
          <p:nvSpPr>
            <p:cNvPr id="11" name="Oval 10">
              <a:extLst>
                <a:ext uri="{FF2B5EF4-FFF2-40B4-BE49-F238E27FC236}">
                  <a16:creationId xmlns:a16="http://schemas.microsoft.com/office/drawing/2014/main" id="{CF00F299-9B67-7EA8-B929-B414461F4F57}"/>
                </a:ext>
              </a:extLst>
            </p:cNvPr>
            <p:cNvSpPr/>
            <p:nvPr/>
          </p:nvSpPr>
          <p:spPr>
            <a:xfrm rot="8100000">
              <a:off x="8206863" y="566411"/>
              <a:ext cx="1619250" cy="1619250"/>
            </a:xfrm>
            <a:prstGeom prst="ellipse">
              <a:avLst/>
            </a:prstGeom>
            <a:solidFill>
              <a:srgbClr val="FF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D70474D-F144-4C6A-B3A7-0EADAA58B05E}"/>
                </a:ext>
              </a:extLst>
            </p:cNvPr>
            <p:cNvSpPr/>
            <p:nvPr/>
          </p:nvSpPr>
          <p:spPr>
            <a:xfrm rot="8100000">
              <a:off x="9123200" y="1899055"/>
              <a:ext cx="515252" cy="515252"/>
            </a:xfrm>
            <a:prstGeom prst="ellipse">
              <a:avLst/>
            </a:prstGeom>
            <a:solidFill>
              <a:srgbClr val="EC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1556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nodeType="withEffect">
                                  <p:stCondLst>
                                    <p:cond delay="0"/>
                                  </p:stCondLst>
                                  <p:childTnLst>
                                    <p:animMotion origin="layout" path="M -0.00299 -0.22129 C 0.02865 -0.43194 0.15039 -0.55764 0.2681 -0.50069 C 0.38529 -0.44514 0.45521 -0.22893 0.42357 -0.01805 C 0.39193 0.19213 0.2707 0.31574 0.15313 0.26088 C 0.03555 0.20533 -0.0345 -0.01088 -0.00299 -0.22129 Z " pathEditMode="fixed" rAng="6300000" ptsTypes="AAAAA">
                                      <p:cBhvr>
                                        <p:cTn id="6" dur="30000" fill="hold"/>
                                        <p:tgtEl>
                                          <p:spTgt spid="10"/>
                                        </p:tgtEl>
                                        <p:attrNameLst>
                                          <p:attrName>ppt_x</p:attrName>
                                          <p:attrName>ppt_y</p:attrName>
                                        </p:attrNameLst>
                                      </p:cBhvr>
                                      <p:rCtr x="21341" y="10116"/>
                                    </p:animMotion>
                                  </p:childTnLst>
                                </p:cTn>
                              </p:par>
                              <p:par>
                                <p:cTn id="7" presetID="8" presetClass="emph" presetSubtype="0" repeatCount="indefinite" fill="hold" nodeType="withEffect">
                                  <p:stCondLst>
                                    <p:cond delay="0"/>
                                  </p:stCondLst>
                                  <p:childTnLst>
                                    <p:animRot by="-21600000">
                                      <p:cBhvr>
                                        <p:cTn id="8" dur="1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2030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DC33E2A-C3C0-27D0-F264-933FC93E6F50}"/>
              </a:ext>
            </a:extLst>
          </p:cNvPr>
          <p:cNvSpPr txBox="1"/>
          <p:nvPr/>
        </p:nvSpPr>
        <p:spPr>
          <a:xfrm>
            <a:off x="3086015" y="-5638"/>
            <a:ext cx="6019982" cy="707886"/>
          </a:xfrm>
          <a:prstGeom prst="rect">
            <a:avLst/>
          </a:prstGeom>
          <a:noFill/>
        </p:spPr>
        <p:txBody>
          <a:bodyPr wrap="none" lIns="91440" tIns="45720" rIns="91440" bIns="45720" rtlCol="0" anchor="t">
            <a:spAutoFit/>
          </a:bodyPr>
          <a:lstStyle/>
          <a:p>
            <a:pPr algn="ctr"/>
            <a:r>
              <a:rPr lang="en-US" sz="3200" b="1">
                <a:solidFill>
                  <a:srgbClr val="FF4500"/>
                </a:solidFill>
              </a:rPr>
              <a:t>R/Plots – </a:t>
            </a:r>
            <a:r>
              <a:rPr lang="en-US" sz="3200" b="1">
                <a:solidFill>
                  <a:schemeClr val="bg1"/>
                </a:solidFill>
              </a:rPr>
              <a:t>Degree Distribution Plot</a:t>
            </a:r>
            <a:r>
              <a:rPr lang="en-US" sz="4000" b="1">
                <a:solidFill>
                  <a:schemeClr val="bg1"/>
                </a:solidFill>
              </a:rPr>
              <a:t> </a:t>
            </a:r>
            <a:endParaRPr lang="en-US" sz="4000" b="1">
              <a:solidFill>
                <a:schemeClr val="bg1"/>
              </a:solidFill>
              <a:ea typeface="Calibri"/>
              <a:cs typeface="Calibri"/>
            </a:endParaRPr>
          </a:p>
        </p:txBody>
      </p:sp>
      <p:pic>
        <p:nvPicPr>
          <p:cNvPr id="3" name="Picture 2" descr="A graph of a degree&#10;&#10;Description automatically generated">
            <a:extLst>
              <a:ext uri="{FF2B5EF4-FFF2-40B4-BE49-F238E27FC236}">
                <a16:creationId xmlns:a16="http://schemas.microsoft.com/office/drawing/2014/main" id="{444AD3D4-2844-8A7D-037E-372E7B68C837}"/>
              </a:ext>
            </a:extLst>
          </p:cNvPr>
          <p:cNvPicPr>
            <a:picLocks noChangeAspect="1"/>
          </p:cNvPicPr>
          <p:nvPr/>
        </p:nvPicPr>
        <p:blipFill>
          <a:blip r:embed="rId2"/>
          <a:stretch>
            <a:fillRect/>
          </a:stretch>
        </p:blipFill>
        <p:spPr>
          <a:xfrm>
            <a:off x="4077838" y="3430634"/>
            <a:ext cx="4468506" cy="3431418"/>
          </a:xfrm>
          <a:prstGeom prst="rect">
            <a:avLst/>
          </a:prstGeom>
        </p:spPr>
      </p:pic>
      <p:pic>
        <p:nvPicPr>
          <p:cNvPr id="4" name="Picture 3" descr="A graph of a degree&#10;&#10;Description automatically generated">
            <a:extLst>
              <a:ext uri="{FF2B5EF4-FFF2-40B4-BE49-F238E27FC236}">
                <a16:creationId xmlns:a16="http://schemas.microsoft.com/office/drawing/2014/main" id="{D43EC263-2B5C-51E5-6A30-3270BE3371B3}"/>
              </a:ext>
            </a:extLst>
          </p:cNvPr>
          <p:cNvPicPr>
            <a:picLocks noChangeAspect="1"/>
          </p:cNvPicPr>
          <p:nvPr/>
        </p:nvPicPr>
        <p:blipFill>
          <a:blip r:embed="rId3"/>
          <a:stretch>
            <a:fillRect/>
          </a:stretch>
        </p:blipFill>
        <p:spPr>
          <a:xfrm>
            <a:off x="8230949" y="3431132"/>
            <a:ext cx="4237205" cy="3430421"/>
          </a:xfrm>
          <a:prstGeom prst="rect">
            <a:avLst/>
          </a:prstGeom>
        </p:spPr>
      </p:pic>
      <p:pic>
        <p:nvPicPr>
          <p:cNvPr id="5" name="Picture 4" descr="A graph with numbers and symbols&#10;&#10;Description automatically generated">
            <a:extLst>
              <a:ext uri="{FF2B5EF4-FFF2-40B4-BE49-F238E27FC236}">
                <a16:creationId xmlns:a16="http://schemas.microsoft.com/office/drawing/2014/main" id="{0E0E120C-F506-DD41-AFA0-7FE6D0C83318}"/>
              </a:ext>
            </a:extLst>
          </p:cNvPr>
          <p:cNvPicPr>
            <a:picLocks noChangeAspect="1"/>
          </p:cNvPicPr>
          <p:nvPr/>
        </p:nvPicPr>
        <p:blipFill>
          <a:blip r:embed="rId4"/>
          <a:stretch>
            <a:fillRect/>
          </a:stretch>
        </p:blipFill>
        <p:spPr>
          <a:xfrm>
            <a:off x="-1848" y="3432341"/>
            <a:ext cx="4086653" cy="3428004"/>
          </a:xfrm>
          <a:prstGeom prst="rect">
            <a:avLst/>
          </a:prstGeom>
        </p:spPr>
      </p:pic>
      <p:sp>
        <p:nvSpPr>
          <p:cNvPr id="6" name="TextBox 5">
            <a:extLst>
              <a:ext uri="{FF2B5EF4-FFF2-40B4-BE49-F238E27FC236}">
                <a16:creationId xmlns:a16="http://schemas.microsoft.com/office/drawing/2014/main" id="{4F61CF7E-6235-5243-C1F9-03C2F06150FB}"/>
              </a:ext>
            </a:extLst>
          </p:cNvPr>
          <p:cNvSpPr txBox="1"/>
          <p:nvPr/>
        </p:nvSpPr>
        <p:spPr>
          <a:xfrm>
            <a:off x="4549" y="948520"/>
            <a:ext cx="40738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Real</a:t>
            </a:r>
          </a:p>
          <a:p>
            <a:pPr marL="285750" indent="-285750">
              <a:buFont typeface="Arial"/>
              <a:buChar char="•"/>
            </a:pPr>
            <a:r>
              <a:rPr lang="en-US">
                <a:solidFill>
                  <a:schemeClr val="bg1"/>
                </a:solidFill>
                <a:latin typeface="Calibri"/>
                <a:ea typeface="Calibri"/>
                <a:cs typeface="Calibri"/>
              </a:rPr>
              <a:t>majority of nodes have a low degree</a:t>
            </a:r>
            <a:endParaRPr lang="en-US">
              <a:solidFill>
                <a:schemeClr val="bg1"/>
              </a:solidFill>
              <a:ea typeface="Calibri" panose="020F0502020204030204"/>
              <a:cs typeface="Calibri" panose="020F0502020204030204"/>
            </a:endParaRPr>
          </a:p>
          <a:p>
            <a:pPr marL="285750" indent="-285750">
              <a:buFont typeface="Arial"/>
              <a:buChar char="•"/>
            </a:pPr>
            <a:r>
              <a:rPr lang="en-US">
                <a:solidFill>
                  <a:schemeClr val="bg1"/>
                </a:solidFill>
                <a:latin typeface="Calibri"/>
                <a:ea typeface="Calibri"/>
                <a:cs typeface="Calibri"/>
              </a:rPr>
              <a:t>there is a node with an extremely high degree (580), which acts like a hub</a:t>
            </a:r>
          </a:p>
          <a:p>
            <a:pPr marL="285750" indent="-285750">
              <a:buFont typeface="Arial"/>
              <a:buChar char="•"/>
            </a:pPr>
            <a:r>
              <a:rPr lang="en-US">
                <a:solidFill>
                  <a:schemeClr val="bg1"/>
                </a:solidFill>
                <a:latin typeface="Calibri"/>
                <a:ea typeface="Calibri"/>
                <a:cs typeface="Calibri"/>
              </a:rPr>
              <a:t>distribution may suggest a scale-free property</a:t>
            </a:r>
          </a:p>
        </p:txBody>
      </p:sp>
      <p:sp>
        <p:nvSpPr>
          <p:cNvPr id="13" name="TextBox 12">
            <a:extLst>
              <a:ext uri="{FF2B5EF4-FFF2-40B4-BE49-F238E27FC236}">
                <a16:creationId xmlns:a16="http://schemas.microsoft.com/office/drawing/2014/main" id="{4D4CEF7C-972A-5449-26E8-2E15E5A36D6D}"/>
              </a:ext>
            </a:extLst>
          </p:cNvPr>
          <p:cNvSpPr txBox="1"/>
          <p:nvPr/>
        </p:nvSpPr>
        <p:spPr>
          <a:xfrm>
            <a:off x="4269474" y="948519"/>
            <a:ext cx="406248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solidFill>
                  <a:schemeClr val="bg1"/>
                </a:solidFill>
                <a:latin typeface="Calibri"/>
                <a:ea typeface="Calibri"/>
                <a:cs typeface="Calibri"/>
              </a:rPr>
              <a:t>Barabasi</a:t>
            </a:r>
            <a:r>
              <a:rPr lang="en-US" b="1">
                <a:solidFill>
                  <a:schemeClr val="bg1"/>
                </a:solidFill>
                <a:latin typeface="Calibri"/>
                <a:ea typeface="Calibri"/>
                <a:cs typeface="Calibri"/>
              </a:rPr>
              <a:t>-Albert</a:t>
            </a:r>
          </a:p>
          <a:p>
            <a:pPr marL="285750" indent="-285750">
              <a:buFont typeface="Arial"/>
              <a:buChar char="•"/>
            </a:pPr>
            <a:r>
              <a:rPr lang="en-US">
                <a:solidFill>
                  <a:schemeClr val="bg1"/>
                </a:solidFill>
                <a:ea typeface="+mn-lt"/>
                <a:cs typeface="+mn-lt"/>
              </a:rPr>
              <a:t>majority of nodes have a low degree</a:t>
            </a:r>
            <a:endParaRPr lang="en-US">
              <a:solidFill>
                <a:schemeClr val="bg1"/>
              </a:solidFill>
              <a:latin typeface="Calibri"/>
              <a:ea typeface="Calibri"/>
              <a:cs typeface="Calibri"/>
            </a:endParaRPr>
          </a:p>
          <a:p>
            <a:pPr marL="285750" indent="-285750">
              <a:buFont typeface="Arial"/>
              <a:buChar char="•"/>
            </a:pPr>
            <a:r>
              <a:rPr lang="en-US">
                <a:solidFill>
                  <a:schemeClr val="bg1"/>
                </a:solidFill>
                <a:ea typeface="+mn-lt"/>
                <a:cs typeface="+mn-lt"/>
              </a:rPr>
              <a:t>there are a few nodes with a very high degree, which act as highly connected hubs</a:t>
            </a:r>
            <a:endParaRPr lang="en-US">
              <a:solidFill>
                <a:schemeClr val="bg1"/>
              </a:solidFill>
              <a:ea typeface="Calibri" panose="020F0502020204030204"/>
              <a:cs typeface="Calibri" panose="020F0502020204030204"/>
            </a:endParaRPr>
          </a:p>
          <a:p>
            <a:pPr marL="285750" indent="-285750">
              <a:buFont typeface="Arial"/>
              <a:buChar char="•"/>
            </a:pPr>
            <a:r>
              <a:rPr lang="en-US">
                <a:solidFill>
                  <a:schemeClr val="bg1"/>
                </a:solidFill>
                <a:ea typeface="+mn-lt"/>
                <a:cs typeface="+mn-lt"/>
              </a:rPr>
              <a:t>distribution is a clear indicative of a scale-free network, which is characterized by a power-law degree distribution</a:t>
            </a:r>
            <a:endParaRPr lang="en-US">
              <a:solidFill>
                <a:schemeClr val="bg1"/>
              </a:solidFill>
              <a:ea typeface="Calibri" panose="020F0502020204030204"/>
              <a:cs typeface="Calibri" panose="020F0502020204030204"/>
            </a:endParaRPr>
          </a:p>
          <a:p>
            <a:pPr marL="285750" indent="-285750">
              <a:buFont typeface="Arial"/>
              <a:buChar char="•"/>
            </a:pPr>
            <a:endParaRPr lang="en-US">
              <a:solidFill>
                <a:schemeClr val="bg1"/>
              </a:solidFill>
              <a:latin typeface="Calibri"/>
              <a:ea typeface="Calibri"/>
              <a:cs typeface="Calibri"/>
            </a:endParaRPr>
          </a:p>
        </p:txBody>
      </p:sp>
      <p:sp>
        <p:nvSpPr>
          <p:cNvPr id="14" name="TextBox 13">
            <a:extLst>
              <a:ext uri="{FF2B5EF4-FFF2-40B4-BE49-F238E27FC236}">
                <a16:creationId xmlns:a16="http://schemas.microsoft.com/office/drawing/2014/main" id="{5676C1DA-38B1-734E-2A81-8F503C7D0E14}"/>
              </a:ext>
            </a:extLst>
          </p:cNvPr>
          <p:cNvSpPr txBox="1"/>
          <p:nvPr/>
        </p:nvSpPr>
        <p:spPr>
          <a:xfrm>
            <a:off x="9319146" y="948520"/>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latin typeface="Calibri"/>
                <a:ea typeface="Calibri"/>
                <a:cs typeface="Calibri"/>
              </a:rPr>
              <a:t>Erdos-</a:t>
            </a:r>
            <a:r>
              <a:rPr lang="en-US" sz="2000" b="1" err="1">
                <a:solidFill>
                  <a:schemeClr val="bg1"/>
                </a:solidFill>
                <a:latin typeface="Calibri"/>
                <a:ea typeface="Calibri"/>
                <a:cs typeface="Calibri"/>
              </a:rPr>
              <a:t>Renyi</a:t>
            </a:r>
            <a:endParaRPr lang="en-US" sz="2000" b="1">
              <a:solidFill>
                <a:schemeClr val="bg1"/>
              </a:solidFill>
              <a:latin typeface="Calibri"/>
              <a:ea typeface="Calibri"/>
              <a:cs typeface="Calibri"/>
            </a:endParaRPr>
          </a:p>
          <a:p>
            <a:pPr marL="342900" indent="-342900">
              <a:buFont typeface="Arial"/>
              <a:buChar char="•"/>
            </a:pPr>
            <a:r>
              <a:rPr lang="en-US" sz="2000">
                <a:solidFill>
                  <a:schemeClr val="bg1"/>
                </a:solidFill>
                <a:latin typeface="Calibri"/>
                <a:ea typeface="Calibri"/>
                <a:cs typeface="Calibri"/>
              </a:rPr>
              <a:t>distribution may suggest binomial</a:t>
            </a:r>
            <a:endParaRPr lang="en-US">
              <a:solidFill>
                <a:schemeClr val="bg1"/>
              </a:solidFill>
              <a:ea typeface="Calibri" panose="020F0502020204030204"/>
              <a:cs typeface="Calibri" panose="020F0502020204030204"/>
            </a:endParaRPr>
          </a:p>
        </p:txBody>
      </p:sp>
    </p:spTree>
    <p:extLst>
      <p:ext uri="{BB962C8B-B14F-4D97-AF65-F5344CB8AC3E}">
        <p14:creationId xmlns:p14="http://schemas.microsoft.com/office/powerpoint/2010/main" val="2292552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2030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DC33E2A-C3C0-27D0-F264-933FC93E6F50}"/>
              </a:ext>
            </a:extLst>
          </p:cNvPr>
          <p:cNvSpPr txBox="1"/>
          <p:nvPr/>
        </p:nvSpPr>
        <p:spPr>
          <a:xfrm>
            <a:off x="4100906" y="-5638"/>
            <a:ext cx="3990195" cy="707886"/>
          </a:xfrm>
          <a:prstGeom prst="rect">
            <a:avLst/>
          </a:prstGeom>
          <a:noFill/>
        </p:spPr>
        <p:txBody>
          <a:bodyPr wrap="none" lIns="91440" tIns="45720" rIns="91440" bIns="45720" rtlCol="0" anchor="t">
            <a:spAutoFit/>
          </a:bodyPr>
          <a:lstStyle/>
          <a:p>
            <a:pPr algn="ctr"/>
            <a:r>
              <a:rPr lang="en-US" sz="3200" b="1">
                <a:solidFill>
                  <a:srgbClr val="FF4500"/>
                </a:solidFill>
              </a:rPr>
              <a:t>R/Plots – </a:t>
            </a:r>
            <a:r>
              <a:rPr lang="en-US" sz="3200" b="1">
                <a:solidFill>
                  <a:schemeClr val="bg1"/>
                </a:solidFill>
                <a:ea typeface="+mn-lt"/>
                <a:cs typeface="+mn-lt"/>
              </a:rPr>
              <a:t>Log </a:t>
            </a:r>
            <a:r>
              <a:rPr lang="en-US" sz="3200" b="1" err="1">
                <a:solidFill>
                  <a:schemeClr val="bg1"/>
                </a:solidFill>
                <a:ea typeface="+mn-lt"/>
                <a:cs typeface="+mn-lt"/>
              </a:rPr>
              <a:t>Log</a:t>
            </a:r>
            <a:r>
              <a:rPr lang="en-US" sz="3200" b="1">
                <a:solidFill>
                  <a:schemeClr val="bg1"/>
                </a:solidFill>
                <a:ea typeface="+mn-lt"/>
                <a:cs typeface="+mn-lt"/>
              </a:rPr>
              <a:t> Plot</a:t>
            </a:r>
            <a:r>
              <a:rPr lang="en-US" sz="4000" b="1">
                <a:solidFill>
                  <a:schemeClr val="bg1"/>
                </a:solidFill>
              </a:rPr>
              <a:t> </a:t>
            </a:r>
            <a:endParaRPr lang="en-US" sz="4000" b="1">
              <a:solidFill>
                <a:schemeClr val="bg1"/>
              </a:solidFill>
              <a:ea typeface="Calibri"/>
              <a:cs typeface="Calibri"/>
            </a:endParaRPr>
          </a:p>
        </p:txBody>
      </p:sp>
      <p:sp>
        <p:nvSpPr>
          <p:cNvPr id="6" name="TextBox 5">
            <a:extLst>
              <a:ext uri="{FF2B5EF4-FFF2-40B4-BE49-F238E27FC236}">
                <a16:creationId xmlns:a16="http://schemas.microsoft.com/office/drawing/2014/main" id="{4F61CF7E-6235-5243-C1F9-03C2F06150FB}"/>
              </a:ext>
            </a:extLst>
          </p:cNvPr>
          <p:cNvSpPr txBox="1"/>
          <p:nvPr/>
        </p:nvSpPr>
        <p:spPr>
          <a:xfrm>
            <a:off x="4549" y="948520"/>
            <a:ext cx="40738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Real</a:t>
            </a:r>
          </a:p>
          <a:p>
            <a:pPr marL="285750" indent="-285750">
              <a:buFont typeface="Arial"/>
              <a:buChar char="•"/>
            </a:pPr>
            <a:r>
              <a:rPr lang="en-US">
                <a:solidFill>
                  <a:schemeClr val="bg1"/>
                </a:solidFill>
                <a:latin typeface="Calibri"/>
                <a:ea typeface="Calibri"/>
                <a:cs typeface="Calibri"/>
              </a:rPr>
              <a:t>from earlier we know that the avg degree is closer to the min degree</a:t>
            </a:r>
          </a:p>
          <a:p>
            <a:pPr marL="285750" indent="-285750">
              <a:buFont typeface="Arial"/>
              <a:buChar char="•"/>
            </a:pPr>
            <a:r>
              <a:rPr lang="en-US">
                <a:solidFill>
                  <a:schemeClr val="bg1"/>
                </a:solidFill>
                <a:latin typeface="Calibri"/>
                <a:ea typeface="Calibri"/>
                <a:cs typeface="Calibri"/>
              </a:rPr>
              <a:t>the degree distribution follows a straight line, characteristic of scale-free network</a:t>
            </a:r>
            <a:endParaRPr lang="en-US">
              <a:solidFill>
                <a:schemeClr val="bg1"/>
              </a:solidFill>
            </a:endParaRPr>
          </a:p>
        </p:txBody>
      </p:sp>
      <p:sp>
        <p:nvSpPr>
          <p:cNvPr id="13" name="TextBox 12">
            <a:extLst>
              <a:ext uri="{FF2B5EF4-FFF2-40B4-BE49-F238E27FC236}">
                <a16:creationId xmlns:a16="http://schemas.microsoft.com/office/drawing/2014/main" id="{4D4CEF7C-972A-5449-26E8-2E15E5A36D6D}"/>
              </a:ext>
            </a:extLst>
          </p:cNvPr>
          <p:cNvSpPr txBox="1"/>
          <p:nvPr/>
        </p:nvSpPr>
        <p:spPr>
          <a:xfrm>
            <a:off x="4269474" y="948519"/>
            <a:ext cx="406248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solidFill>
                  <a:schemeClr val="bg1"/>
                </a:solidFill>
                <a:latin typeface="Calibri"/>
                <a:ea typeface="Calibri"/>
                <a:cs typeface="Calibri"/>
              </a:rPr>
              <a:t>Barabasi</a:t>
            </a:r>
            <a:r>
              <a:rPr lang="en-US" b="1">
                <a:solidFill>
                  <a:schemeClr val="bg1"/>
                </a:solidFill>
                <a:latin typeface="Calibri"/>
                <a:ea typeface="Calibri"/>
                <a:cs typeface="Calibri"/>
              </a:rPr>
              <a:t>-Albert</a:t>
            </a:r>
          </a:p>
          <a:p>
            <a:pPr marL="285750" indent="-285750">
              <a:buFont typeface="Arial"/>
              <a:buChar char="•"/>
            </a:pPr>
            <a:r>
              <a:rPr lang="en-US">
                <a:solidFill>
                  <a:schemeClr val="bg1"/>
                </a:solidFill>
                <a:latin typeface="Calibri"/>
                <a:ea typeface="Calibri"/>
                <a:cs typeface="Calibri"/>
              </a:rPr>
              <a:t>from earlier we know that the avg degree is closer to the min degree</a:t>
            </a:r>
          </a:p>
          <a:p>
            <a:pPr marL="285750" indent="-285750">
              <a:buFont typeface="Arial"/>
              <a:buChar char="•"/>
            </a:pPr>
            <a:r>
              <a:rPr lang="en-US">
                <a:solidFill>
                  <a:schemeClr val="bg1"/>
                </a:solidFill>
                <a:latin typeface="Calibri"/>
                <a:ea typeface="Calibri"/>
                <a:cs typeface="Calibri"/>
              </a:rPr>
              <a:t>shows a linear trend in the middle of log-log scale =&gt; characteristic of power-law behavior</a:t>
            </a:r>
            <a:endParaRPr lang="en-US"/>
          </a:p>
          <a:p>
            <a:pPr marL="285750" indent="-285750">
              <a:buFont typeface="Arial"/>
              <a:buChar char="•"/>
            </a:pPr>
            <a:r>
              <a:rPr lang="en-US">
                <a:solidFill>
                  <a:schemeClr val="bg1"/>
                </a:solidFill>
                <a:latin typeface="Calibri"/>
                <a:ea typeface="Calibri"/>
                <a:cs typeface="Calibri"/>
              </a:rPr>
              <a:t>however, some deviation from a straight line can be observed at the end</a:t>
            </a:r>
            <a:endParaRPr lang="en-US"/>
          </a:p>
          <a:p>
            <a:pPr marL="285750" indent="-285750">
              <a:buFont typeface="Arial"/>
              <a:buChar char="•"/>
            </a:pPr>
            <a:endParaRPr lang="en-US">
              <a:solidFill>
                <a:schemeClr val="bg1"/>
              </a:solidFill>
              <a:latin typeface="Calibri"/>
              <a:ea typeface="Calibri"/>
              <a:cs typeface="Calibri"/>
            </a:endParaRPr>
          </a:p>
        </p:txBody>
      </p:sp>
      <p:sp>
        <p:nvSpPr>
          <p:cNvPr id="14" name="TextBox 13">
            <a:extLst>
              <a:ext uri="{FF2B5EF4-FFF2-40B4-BE49-F238E27FC236}">
                <a16:creationId xmlns:a16="http://schemas.microsoft.com/office/drawing/2014/main" id="{5676C1DA-38B1-734E-2A81-8F503C7D0E14}"/>
              </a:ext>
            </a:extLst>
          </p:cNvPr>
          <p:cNvSpPr txBox="1"/>
          <p:nvPr/>
        </p:nvSpPr>
        <p:spPr>
          <a:xfrm>
            <a:off x="8193207" y="948520"/>
            <a:ext cx="434681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Erdos-</a:t>
            </a:r>
            <a:r>
              <a:rPr lang="en-US" b="1" err="1">
                <a:solidFill>
                  <a:schemeClr val="bg1"/>
                </a:solidFill>
                <a:latin typeface="Calibri"/>
                <a:ea typeface="Calibri"/>
                <a:cs typeface="Calibri"/>
              </a:rPr>
              <a:t>Renyi</a:t>
            </a:r>
            <a:endParaRPr lang="en-US" b="1">
              <a:solidFill>
                <a:schemeClr val="bg1"/>
              </a:solidFill>
              <a:latin typeface="Calibri"/>
              <a:ea typeface="Calibri"/>
              <a:cs typeface="Calibri"/>
            </a:endParaRPr>
          </a:p>
          <a:p>
            <a:pPr marL="342900" indent="-342900">
              <a:buFont typeface="Arial"/>
              <a:buChar char="•"/>
            </a:pPr>
            <a:r>
              <a:rPr lang="en-US">
                <a:solidFill>
                  <a:schemeClr val="bg1"/>
                </a:solidFill>
                <a:ea typeface="+mn-lt"/>
                <a:cs typeface="+mn-lt"/>
              </a:rPr>
              <a:t>from earlier we know that the avg degree is about in the middle</a:t>
            </a:r>
          </a:p>
          <a:p>
            <a:pPr marL="342900" indent="-342900">
              <a:buFont typeface="Arial"/>
              <a:buChar char="•"/>
            </a:pPr>
            <a:r>
              <a:rPr lang="en-US">
                <a:solidFill>
                  <a:schemeClr val="bg1"/>
                </a:solidFill>
                <a:ea typeface="+mn-lt"/>
                <a:cs typeface="+mn-lt"/>
              </a:rPr>
              <a:t>it appears to have a concave downward shape. The tail follows almost a straight line, an indication of a power-law distribution, but the initial slope is completely different (we can observe the threshold phenomena).</a:t>
            </a:r>
            <a:endParaRPr lang="en-US">
              <a:solidFill>
                <a:schemeClr val="bg1"/>
              </a:solidFill>
            </a:endParaRPr>
          </a:p>
          <a:p>
            <a:pPr marL="342900" indent="-342900">
              <a:buFont typeface="Arial"/>
              <a:buChar char="•"/>
            </a:pPr>
            <a:endParaRPr lang="en-US">
              <a:solidFill>
                <a:schemeClr val="bg1"/>
              </a:solidFill>
              <a:ea typeface="Calibri" panose="020F0502020204030204"/>
              <a:cs typeface="Calibri" panose="020F0502020204030204"/>
            </a:endParaRPr>
          </a:p>
        </p:txBody>
      </p:sp>
      <p:pic>
        <p:nvPicPr>
          <p:cNvPr id="2" name="Picture 1" descr="A graph with red dots&#10;&#10;Description automatically generated">
            <a:extLst>
              <a:ext uri="{FF2B5EF4-FFF2-40B4-BE49-F238E27FC236}">
                <a16:creationId xmlns:a16="http://schemas.microsoft.com/office/drawing/2014/main" id="{CBF7908D-4B7C-67FD-B813-93DBFFB8048C}"/>
              </a:ext>
            </a:extLst>
          </p:cNvPr>
          <p:cNvPicPr>
            <a:picLocks noChangeAspect="1"/>
          </p:cNvPicPr>
          <p:nvPr/>
        </p:nvPicPr>
        <p:blipFill>
          <a:blip r:embed="rId2"/>
          <a:stretch>
            <a:fillRect/>
          </a:stretch>
        </p:blipFill>
        <p:spPr>
          <a:xfrm>
            <a:off x="1919" y="3434190"/>
            <a:ext cx="3908521" cy="3435681"/>
          </a:xfrm>
          <a:prstGeom prst="rect">
            <a:avLst/>
          </a:prstGeom>
        </p:spPr>
      </p:pic>
      <p:pic>
        <p:nvPicPr>
          <p:cNvPr id="8" name="Picture 7" descr="A graph of a degree&#10;&#10;Description automatically generated">
            <a:extLst>
              <a:ext uri="{FF2B5EF4-FFF2-40B4-BE49-F238E27FC236}">
                <a16:creationId xmlns:a16="http://schemas.microsoft.com/office/drawing/2014/main" id="{FF80F15E-EF38-F614-7533-A43E600B296E}"/>
              </a:ext>
            </a:extLst>
          </p:cNvPr>
          <p:cNvPicPr>
            <a:picLocks noChangeAspect="1"/>
          </p:cNvPicPr>
          <p:nvPr/>
        </p:nvPicPr>
        <p:blipFill>
          <a:blip r:embed="rId3"/>
          <a:stretch>
            <a:fillRect/>
          </a:stretch>
        </p:blipFill>
        <p:spPr>
          <a:xfrm>
            <a:off x="3919824" y="3432625"/>
            <a:ext cx="4079402" cy="3427436"/>
          </a:xfrm>
          <a:prstGeom prst="rect">
            <a:avLst/>
          </a:prstGeom>
        </p:spPr>
      </p:pic>
      <p:pic>
        <p:nvPicPr>
          <p:cNvPr id="9" name="Picture 8" descr="A graph of a log-log distribution&#10;&#10;Description automatically generated">
            <a:extLst>
              <a:ext uri="{FF2B5EF4-FFF2-40B4-BE49-F238E27FC236}">
                <a16:creationId xmlns:a16="http://schemas.microsoft.com/office/drawing/2014/main" id="{793E9309-C7A2-F564-A0DB-4F450661CEE1}"/>
              </a:ext>
            </a:extLst>
          </p:cNvPr>
          <p:cNvPicPr>
            <a:picLocks noChangeAspect="1"/>
          </p:cNvPicPr>
          <p:nvPr/>
        </p:nvPicPr>
        <p:blipFill>
          <a:blip r:embed="rId4"/>
          <a:stretch>
            <a:fillRect/>
          </a:stretch>
        </p:blipFill>
        <p:spPr>
          <a:xfrm>
            <a:off x="7987140" y="3430491"/>
            <a:ext cx="4213037" cy="3431702"/>
          </a:xfrm>
          <a:prstGeom prst="rect">
            <a:avLst/>
          </a:prstGeom>
        </p:spPr>
      </p:pic>
    </p:spTree>
    <p:extLst>
      <p:ext uri="{BB962C8B-B14F-4D97-AF65-F5344CB8AC3E}">
        <p14:creationId xmlns:p14="http://schemas.microsoft.com/office/powerpoint/2010/main" val="3209424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2030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DC33E2A-C3C0-27D0-F264-933FC93E6F50}"/>
              </a:ext>
            </a:extLst>
          </p:cNvPr>
          <p:cNvSpPr txBox="1"/>
          <p:nvPr/>
        </p:nvSpPr>
        <p:spPr>
          <a:xfrm>
            <a:off x="3351404" y="108093"/>
            <a:ext cx="5489196" cy="584775"/>
          </a:xfrm>
          <a:prstGeom prst="rect">
            <a:avLst/>
          </a:prstGeom>
          <a:noFill/>
        </p:spPr>
        <p:txBody>
          <a:bodyPr wrap="none" lIns="91440" tIns="45720" rIns="91440" bIns="45720" rtlCol="0" anchor="t">
            <a:spAutoFit/>
          </a:bodyPr>
          <a:lstStyle/>
          <a:p>
            <a:pPr algn="ctr"/>
            <a:r>
              <a:rPr lang="en-US" sz="3200" b="1">
                <a:solidFill>
                  <a:srgbClr val="FF4500"/>
                </a:solidFill>
              </a:rPr>
              <a:t>R/Plots – </a:t>
            </a:r>
            <a:r>
              <a:rPr lang="en-US" sz="3200" b="1">
                <a:solidFill>
                  <a:schemeClr val="bg1"/>
                </a:solidFill>
                <a:ea typeface="+mn-lt"/>
                <a:cs typeface="+mn-lt"/>
              </a:rPr>
              <a:t>Clustering Coeff </a:t>
            </a:r>
            <a:r>
              <a:rPr lang="en-US" sz="3200" b="1">
                <a:solidFill>
                  <a:schemeClr val="bg1"/>
                </a:solidFill>
              </a:rPr>
              <a:t> </a:t>
            </a:r>
            <a:r>
              <a:rPr lang="en-US" sz="3200" b="1">
                <a:solidFill>
                  <a:schemeClr val="bg1"/>
                </a:solidFill>
                <a:ea typeface="+mn-lt"/>
                <a:cs typeface="+mn-lt"/>
              </a:rPr>
              <a:t>Plot</a:t>
            </a:r>
            <a:r>
              <a:rPr lang="en-US" sz="3200" b="1">
                <a:solidFill>
                  <a:schemeClr val="bg1"/>
                </a:solidFill>
              </a:rPr>
              <a:t> </a:t>
            </a:r>
            <a:endParaRPr lang="en-US" sz="3200" b="1">
              <a:solidFill>
                <a:schemeClr val="bg1"/>
              </a:solidFill>
              <a:ea typeface="Calibri"/>
              <a:cs typeface="Calibri"/>
            </a:endParaRPr>
          </a:p>
        </p:txBody>
      </p:sp>
      <p:sp>
        <p:nvSpPr>
          <p:cNvPr id="6" name="TextBox 5">
            <a:extLst>
              <a:ext uri="{FF2B5EF4-FFF2-40B4-BE49-F238E27FC236}">
                <a16:creationId xmlns:a16="http://schemas.microsoft.com/office/drawing/2014/main" id="{4F61CF7E-6235-5243-C1F9-03C2F06150FB}"/>
              </a:ext>
            </a:extLst>
          </p:cNvPr>
          <p:cNvSpPr txBox="1"/>
          <p:nvPr/>
        </p:nvSpPr>
        <p:spPr>
          <a:xfrm>
            <a:off x="4549" y="948520"/>
            <a:ext cx="407385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Real</a:t>
            </a:r>
          </a:p>
          <a:p>
            <a:pPr marL="285750" indent="-285750">
              <a:buFont typeface="Arial"/>
              <a:buChar char="•"/>
            </a:pPr>
            <a:r>
              <a:rPr lang="en-US">
                <a:solidFill>
                  <a:schemeClr val="bg1"/>
                </a:solidFill>
                <a:ea typeface="Calibri"/>
                <a:cs typeface="Calibri"/>
              </a:rPr>
              <a:t>low clustering for most nodes, indicating that many nodes are part of sparse local neighborhoods</a:t>
            </a:r>
          </a:p>
          <a:p>
            <a:pPr marL="285750" indent="-285750">
              <a:buFont typeface="Arial"/>
              <a:buChar char="•"/>
            </a:pPr>
            <a:r>
              <a:rPr lang="en-US">
                <a:solidFill>
                  <a:schemeClr val="bg1"/>
                </a:solidFill>
                <a:ea typeface="Calibri"/>
                <a:cs typeface="Calibri"/>
              </a:rPr>
              <a:t>presence of highly clustered nodes with high clustering coefficients (close to 1)</a:t>
            </a:r>
            <a:endParaRPr lang="en-US">
              <a:solidFill>
                <a:schemeClr val="bg1"/>
              </a:solidFill>
            </a:endParaRPr>
          </a:p>
        </p:txBody>
      </p:sp>
      <p:sp>
        <p:nvSpPr>
          <p:cNvPr id="13" name="TextBox 12">
            <a:extLst>
              <a:ext uri="{FF2B5EF4-FFF2-40B4-BE49-F238E27FC236}">
                <a16:creationId xmlns:a16="http://schemas.microsoft.com/office/drawing/2014/main" id="{4D4CEF7C-972A-5449-26E8-2E15E5A36D6D}"/>
              </a:ext>
            </a:extLst>
          </p:cNvPr>
          <p:cNvSpPr txBox="1"/>
          <p:nvPr/>
        </p:nvSpPr>
        <p:spPr>
          <a:xfrm>
            <a:off x="4269474" y="948519"/>
            <a:ext cx="406248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solidFill>
                  <a:schemeClr val="bg1"/>
                </a:solidFill>
                <a:latin typeface="Calibri"/>
                <a:ea typeface="Calibri"/>
                <a:cs typeface="Calibri"/>
              </a:rPr>
              <a:t>Barabasi</a:t>
            </a:r>
            <a:r>
              <a:rPr lang="en-US" b="1">
                <a:solidFill>
                  <a:schemeClr val="bg1"/>
                </a:solidFill>
                <a:latin typeface="Calibri"/>
                <a:ea typeface="Calibri"/>
                <a:cs typeface="Calibri"/>
              </a:rPr>
              <a:t>-Albert</a:t>
            </a:r>
          </a:p>
          <a:p>
            <a:pPr marL="285750" indent="-285750">
              <a:buFont typeface="Arial"/>
              <a:buChar char="•"/>
            </a:pPr>
            <a:r>
              <a:rPr lang="en-US">
                <a:solidFill>
                  <a:srgbClr val="FFFFFF"/>
                </a:solidFill>
                <a:ea typeface="Calibri"/>
                <a:cs typeface="Calibri"/>
              </a:rPr>
              <a:t>in scale-free networks, many nodes tend to have few connections, and these connections are less likely to form closed triangles, resulting in lower clustering coefficients for those nodes</a:t>
            </a:r>
          </a:p>
          <a:p>
            <a:pPr marL="285750" indent="-285750">
              <a:buFont typeface="Arial"/>
              <a:buChar char="•"/>
            </a:pPr>
            <a:r>
              <a:rPr lang="en-US">
                <a:solidFill>
                  <a:srgbClr val="FFFFFF"/>
                </a:solidFill>
                <a:ea typeface="Calibri"/>
                <a:cs typeface="Calibri"/>
              </a:rPr>
              <a:t>the few highly connected nodes (hubs) might be part of clusters</a:t>
            </a:r>
            <a:endParaRPr lang="en-US"/>
          </a:p>
          <a:p>
            <a:pPr marL="285750" indent="-285750">
              <a:buFont typeface="Arial"/>
              <a:buChar char="•"/>
            </a:pPr>
            <a:endParaRPr lang="en-US">
              <a:solidFill>
                <a:srgbClr val="FFFFFF"/>
              </a:solidFill>
              <a:ea typeface="Calibri"/>
              <a:cs typeface="Calibri"/>
            </a:endParaRPr>
          </a:p>
        </p:txBody>
      </p:sp>
      <p:sp>
        <p:nvSpPr>
          <p:cNvPr id="14" name="TextBox 13">
            <a:extLst>
              <a:ext uri="{FF2B5EF4-FFF2-40B4-BE49-F238E27FC236}">
                <a16:creationId xmlns:a16="http://schemas.microsoft.com/office/drawing/2014/main" id="{5676C1DA-38B1-734E-2A81-8F503C7D0E14}"/>
              </a:ext>
            </a:extLst>
          </p:cNvPr>
          <p:cNvSpPr txBox="1"/>
          <p:nvPr/>
        </p:nvSpPr>
        <p:spPr>
          <a:xfrm>
            <a:off x="8193207" y="948520"/>
            <a:ext cx="434681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Erdos-</a:t>
            </a:r>
            <a:r>
              <a:rPr lang="en-US" b="1" err="1">
                <a:solidFill>
                  <a:schemeClr val="bg1"/>
                </a:solidFill>
                <a:latin typeface="Calibri"/>
                <a:ea typeface="Calibri"/>
                <a:cs typeface="Calibri"/>
              </a:rPr>
              <a:t>Renyi</a:t>
            </a:r>
          </a:p>
          <a:p>
            <a:pPr marL="342900" indent="-342900">
              <a:buFont typeface="Arial"/>
              <a:buChar char="•"/>
            </a:pPr>
            <a:r>
              <a:rPr lang="en-US">
                <a:solidFill>
                  <a:schemeClr val="bg1"/>
                </a:solidFill>
                <a:ea typeface="+mn-lt"/>
                <a:cs typeface="+mn-lt"/>
              </a:rPr>
              <a:t>the distribution is quite skewed, with a large number of nodes having a low clusering coefficient</a:t>
            </a:r>
            <a:endParaRPr lang="en-US">
              <a:solidFill>
                <a:schemeClr val="bg1"/>
              </a:solidFill>
            </a:endParaRPr>
          </a:p>
          <a:p>
            <a:pPr marL="342900" indent="-342900">
              <a:buFont typeface="Arial"/>
              <a:buChar char="•"/>
            </a:pPr>
            <a:endParaRPr lang="en-US">
              <a:solidFill>
                <a:schemeClr val="bg1"/>
              </a:solidFill>
              <a:ea typeface="Calibri" panose="020F0502020204030204"/>
              <a:cs typeface="Calibri" panose="020F0502020204030204"/>
            </a:endParaRPr>
          </a:p>
          <a:p>
            <a:pPr marL="342900" indent="-342900">
              <a:buFont typeface="Arial"/>
              <a:buChar char="•"/>
            </a:pPr>
            <a:endParaRPr lang="en-US">
              <a:solidFill>
                <a:schemeClr val="bg1"/>
              </a:solidFill>
              <a:ea typeface="Calibri" panose="020F0502020204030204"/>
              <a:cs typeface="Calibri" panose="020F0502020204030204"/>
            </a:endParaRPr>
          </a:p>
        </p:txBody>
      </p:sp>
      <p:pic>
        <p:nvPicPr>
          <p:cNvPr id="4" name="Picture 3" descr="A graph with blue bars&#10;&#10;Description automatically generated">
            <a:extLst>
              <a:ext uri="{FF2B5EF4-FFF2-40B4-BE49-F238E27FC236}">
                <a16:creationId xmlns:a16="http://schemas.microsoft.com/office/drawing/2014/main" id="{2682960E-057D-E411-7028-BB4CC264EEFB}"/>
              </a:ext>
            </a:extLst>
          </p:cNvPr>
          <p:cNvPicPr>
            <a:picLocks noChangeAspect="1"/>
          </p:cNvPicPr>
          <p:nvPr/>
        </p:nvPicPr>
        <p:blipFill>
          <a:blip r:embed="rId2"/>
          <a:stretch>
            <a:fillRect/>
          </a:stretch>
        </p:blipFill>
        <p:spPr>
          <a:xfrm>
            <a:off x="853" y="3605567"/>
            <a:ext cx="4126744" cy="3274894"/>
          </a:xfrm>
          <a:prstGeom prst="rect">
            <a:avLst/>
          </a:prstGeom>
        </p:spPr>
      </p:pic>
      <p:pic>
        <p:nvPicPr>
          <p:cNvPr id="5" name="Picture 4" descr="A graph with blue bars&#10;&#10;Description automatically generated">
            <a:extLst>
              <a:ext uri="{FF2B5EF4-FFF2-40B4-BE49-F238E27FC236}">
                <a16:creationId xmlns:a16="http://schemas.microsoft.com/office/drawing/2014/main" id="{0293E674-21E9-0AC7-D564-F984B1D464D4}"/>
              </a:ext>
            </a:extLst>
          </p:cNvPr>
          <p:cNvPicPr>
            <a:picLocks noChangeAspect="1"/>
          </p:cNvPicPr>
          <p:nvPr/>
        </p:nvPicPr>
        <p:blipFill>
          <a:blip r:embed="rId3"/>
          <a:stretch>
            <a:fillRect/>
          </a:stretch>
        </p:blipFill>
        <p:spPr>
          <a:xfrm>
            <a:off x="4101577" y="3603862"/>
            <a:ext cx="4091202" cy="3278306"/>
          </a:xfrm>
          <a:prstGeom prst="rect">
            <a:avLst/>
          </a:prstGeom>
        </p:spPr>
      </p:pic>
      <p:pic>
        <p:nvPicPr>
          <p:cNvPr id="10" name="Picture 9" descr="A graph with blue bars&#10;&#10;Description automatically generated">
            <a:extLst>
              <a:ext uri="{FF2B5EF4-FFF2-40B4-BE49-F238E27FC236}">
                <a16:creationId xmlns:a16="http://schemas.microsoft.com/office/drawing/2014/main" id="{89DC9C68-DAC1-740B-4699-50D983E9AE7B}"/>
              </a:ext>
            </a:extLst>
          </p:cNvPr>
          <p:cNvPicPr>
            <a:picLocks noChangeAspect="1"/>
          </p:cNvPicPr>
          <p:nvPr/>
        </p:nvPicPr>
        <p:blipFill>
          <a:blip r:embed="rId4"/>
          <a:stretch>
            <a:fillRect/>
          </a:stretch>
        </p:blipFill>
        <p:spPr>
          <a:xfrm>
            <a:off x="8186026" y="3601232"/>
            <a:ext cx="4122336" cy="3283568"/>
          </a:xfrm>
          <a:prstGeom prst="rect">
            <a:avLst/>
          </a:prstGeom>
        </p:spPr>
      </p:pic>
    </p:spTree>
    <p:extLst>
      <p:ext uri="{BB962C8B-B14F-4D97-AF65-F5344CB8AC3E}">
        <p14:creationId xmlns:p14="http://schemas.microsoft.com/office/powerpoint/2010/main" val="3871727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2030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DC33E2A-C3C0-27D0-F264-933FC93E6F50}"/>
              </a:ext>
            </a:extLst>
          </p:cNvPr>
          <p:cNvSpPr txBox="1"/>
          <p:nvPr/>
        </p:nvSpPr>
        <p:spPr>
          <a:xfrm>
            <a:off x="2690068" y="108093"/>
            <a:ext cx="6811866" cy="584775"/>
          </a:xfrm>
          <a:prstGeom prst="rect">
            <a:avLst/>
          </a:prstGeom>
          <a:noFill/>
        </p:spPr>
        <p:txBody>
          <a:bodyPr wrap="none" lIns="91440" tIns="45720" rIns="91440" bIns="45720" rtlCol="0" anchor="t">
            <a:spAutoFit/>
          </a:bodyPr>
          <a:lstStyle/>
          <a:p>
            <a:pPr algn="ctr"/>
            <a:r>
              <a:rPr lang="en-US" sz="3200" b="1" dirty="0">
                <a:solidFill>
                  <a:srgbClr val="FF4500"/>
                </a:solidFill>
              </a:rPr>
              <a:t>R/Plots – </a:t>
            </a:r>
            <a:r>
              <a:rPr lang="en-US" sz="3200" b="1" dirty="0">
                <a:solidFill>
                  <a:schemeClr val="bg1"/>
                </a:solidFill>
              </a:rPr>
              <a:t>Betweenness</a:t>
            </a:r>
            <a:r>
              <a:rPr lang="en-US" sz="3200" b="1" dirty="0">
                <a:solidFill>
                  <a:schemeClr val="bg1"/>
                </a:solidFill>
                <a:ea typeface="+mn-lt"/>
                <a:cs typeface="+mn-lt"/>
              </a:rPr>
              <a:t> Centrality </a:t>
            </a:r>
            <a:r>
              <a:rPr lang="en-US" sz="3200" b="1" dirty="0">
                <a:solidFill>
                  <a:schemeClr val="bg1"/>
                </a:solidFill>
              </a:rPr>
              <a:t> </a:t>
            </a:r>
            <a:r>
              <a:rPr lang="en-US" sz="3200" b="1" dirty="0">
                <a:solidFill>
                  <a:schemeClr val="bg1"/>
                </a:solidFill>
                <a:ea typeface="+mn-lt"/>
                <a:cs typeface="+mn-lt"/>
              </a:rPr>
              <a:t>Plot</a:t>
            </a:r>
            <a:r>
              <a:rPr lang="en-US" sz="3200" b="1" dirty="0">
                <a:solidFill>
                  <a:schemeClr val="bg1"/>
                </a:solidFill>
              </a:rPr>
              <a:t> </a:t>
            </a:r>
            <a:endParaRPr lang="en-US" sz="3200" b="1" dirty="0">
              <a:solidFill>
                <a:schemeClr val="bg1"/>
              </a:solidFill>
              <a:ea typeface="Calibri"/>
              <a:cs typeface="Calibri"/>
            </a:endParaRPr>
          </a:p>
        </p:txBody>
      </p:sp>
      <p:sp>
        <p:nvSpPr>
          <p:cNvPr id="6" name="TextBox 5">
            <a:extLst>
              <a:ext uri="{FF2B5EF4-FFF2-40B4-BE49-F238E27FC236}">
                <a16:creationId xmlns:a16="http://schemas.microsoft.com/office/drawing/2014/main" id="{4F61CF7E-6235-5243-C1F9-03C2F06150FB}"/>
              </a:ext>
            </a:extLst>
          </p:cNvPr>
          <p:cNvSpPr txBox="1"/>
          <p:nvPr/>
        </p:nvSpPr>
        <p:spPr>
          <a:xfrm>
            <a:off x="4549" y="948520"/>
            <a:ext cx="407385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Real</a:t>
            </a:r>
          </a:p>
          <a:p>
            <a:pPr marL="285750" indent="-285750">
              <a:buFont typeface="Arial"/>
              <a:buChar char="•"/>
            </a:pPr>
            <a:r>
              <a:rPr lang="en-US">
                <a:solidFill>
                  <a:schemeClr val="bg1"/>
                </a:solidFill>
                <a:ea typeface="+mn-lt"/>
                <a:cs typeface="+mn-lt"/>
              </a:rPr>
              <a:t>distribution is highly skewed, with most nodes having a very low betweenness centrality</a:t>
            </a:r>
          </a:p>
        </p:txBody>
      </p:sp>
      <p:sp>
        <p:nvSpPr>
          <p:cNvPr id="13" name="TextBox 12">
            <a:extLst>
              <a:ext uri="{FF2B5EF4-FFF2-40B4-BE49-F238E27FC236}">
                <a16:creationId xmlns:a16="http://schemas.microsoft.com/office/drawing/2014/main" id="{4D4CEF7C-972A-5449-26E8-2E15E5A36D6D}"/>
              </a:ext>
            </a:extLst>
          </p:cNvPr>
          <p:cNvSpPr txBox="1"/>
          <p:nvPr/>
        </p:nvSpPr>
        <p:spPr>
          <a:xfrm>
            <a:off x="3848667" y="834788"/>
            <a:ext cx="407385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solidFill>
                  <a:schemeClr val="bg1"/>
                </a:solidFill>
                <a:latin typeface="Calibri"/>
                <a:ea typeface="Calibri"/>
                <a:cs typeface="Calibri"/>
              </a:rPr>
              <a:t>Barabasi</a:t>
            </a:r>
            <a:r>
              <a:rPr lang="en-US" b="1">
                <a:solidFill>
                  <a:schemeClr val="bg1"/>
                </a:solidFill>
                <a:latin typeface="Calibri"/>
                <a:ea typeface="Calibri"/>
                <a:cs typeface="Calibri"/>
              </a:rPr>
              <a:t>-Albert</a:t>
            </a:r>
          </a:p>
          <a:p>
            <a:pPr marL="285750" indent="-285750">
              <a:buFont typeface="Arial"/>
              <a:buChar char="•"/>
            </a:pPr>
            <a:r>
              <a:rPr lang="en-US">
                <a:solidFill>
                  <a:srgbClr val="FFFFFF"/>
                </a:solidFill>
                <a:ea typeface="Calibri"/>
                <a:cs typeface="Calibri"/>
              </a:rPr>
              <a:t>distribution is heavily right-skewed, with a large number of nodes having a low betweenness centrality value</a:t>
            </a:r>
          </a:p>
          <a:p>
            <a:pPr marL="285750" indent="-285750">
              <a:buFont typeface="Arial"/>
              <a:buChar char="•"/>
            </a:pPr>
            <a:r>
              <a:rPr lang="en-US">
                <a:solidFill>
                  <a:srgbClr val="FFFFFF"/>
                </a:solidFill>
                <a:ea typeface="Calibri"/>
                <a:cs typeface="Calibri"/>
              </a:rPr>
              <a:t>most nodes are not often on the shortest paths between other nodes, with only a few nodes having higher betweenness centrality</a:t>
            </a:r>
            <a:endParaRPr lang="en-US"/>
          </a:p>
          <a:p>
            <a:pPr marL="285750" indent="-285750">
              <a:buFont typeface="Arial"/>
              <a:buChar char="•"/>
            </a:pPr>
            <a:endParaRPr lang="en-US">
              <a:solidFill>
                <a:srgbClr val="FFFFFF"/>
              </a:solidFill>
              <a:ea typeface="Calibri"/>
              <a:cs typeface="Calibri"/>
            </a:endParaRPr>
          </a:p>
        </p:txBody>
      </p:sp>
      <p:sp>
        <p:nvSpPr>
          <p:cNvPr id="14" name="TextBox 13">
            <a:extLst>
              <a:ext uri="{FF2B5EF4-FFF2-40B4-BE49-F238E27FC236}">
                <a16:creationId xmlns:a16="http://schemas.microsoft.com/office/drawing/2014/main" id="{5676C1DA-38B1-734E-2A81-8F503C7D0E14}"/>
              </a:ext>
            </a:extLst>
          </p:cNvPr>
          <p:cNvSpPr txBox="1"/>
          <p:nvPr/>
        </p:nvSpPr>
        <p:spPr>
          <a:xfrm>
            <a:off x="7761027" y="834789"/>
            <a:ext cx="4426423"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Erdos-</a:t>
            </a:r>
            <a:r>
              <a:rPr lang="en-US" b="1" err="1">
                <a:solidFill>
                  <a:schemeClr val="bg1"/>
                </a:solidFill>
                <a:latin typeface="Calibri"/>
                <a:ea typeface="Calibri"/>
                <a:cs typeface="Calibri"/>
              </a:rPr>
              <a:t>Renyi</a:t>
            </a:r>
            <a:endParaRPr lang="en-US" b="1">
              <a:solidFill>
                <a:schemeClr val="bg1"/>
              </a:solidFill>
              <a:latin typeface="Calibri"/>
              <a:ea typeface="Calibri"/>
              <a:cs typeface="Calibri"/>
            </a:endParaRPr>
          </a:p>
          <a:p>
            <a:pPr marL="285750" indent="-285750">
              <a:buFont typeface="Arial"/>
              <a:buChar char="•"/>
            </a:pPr>
            <a:r>
              <a:rPr lang="en-US">
                <a:solidFill>
                  <a:schemeClr val="bg1"/>
                </a:solidFill>
                <a:ea typeface="+mn-lt"/>
                <a:cs typeface="+mn-lt"/>
              </a:rPr>
              <a:t>distribution is quite skewed, with a large number of nodes having a low betweenness centrality value, which is typical for many real-world networks. The tail is long, extending towards the higher values.</a:t>
            </a:r>
            <a:endParaRPr lang="en-US">
              <a:solidFill>
                <a:schemeClr val="bg1"/>
              </a:solidFill>
              <a:ea typeface="Calibri" panose="020F0502020204030204"/>
              <a:cs typeface="Calibri" panose="020F0502020204030204"/>
            </a:endParaRPr>
          </a:p>
          <a:p>
            <a:pPr marL="285750" indent="-285750">
              <a:buFont typeface="Arial"/>
              <a:buChar char="•"/>
            </a:pPr>
            <a:r>
              <a:rPr lang="en-US" err="1">
                <a:solidFill>
                  <a:schemeClr val="bg1"/>
                </a:solidFill>
                <a:ea typeface="+mn-lt"/>
                <a:cs typeface="+mn-lt"/>
              </a:rPr>
              <a:t>moste</a:t>
            </a:r>
            <a:r>
              <a:rPr lang="en-US">
                <a:solidFill>
                  <a:schemeClr val="bg1"/>
                </a:solidFill>
                <a:ea typeface="+mn-lt"/>
                <a:cs typeface="+mn-lt"/>
              </a:rPr>
              <a:t> nodes have a low betweenness centrality, which is expected from a random, non-structured network.</a:t>
            </a:r>
            <a:endParaRPr lang="en-US">
              <a:solidFill>
                <a:schemeClr val="bg1"/>
              </a:solidFill>
              <a:ea typeface="Calibri" panose="020F0502020204030204"/>
              <a:cs typeface="Calibri" panose="020F0502020204030204"/>
            </a:endParaRPr>
          </a:p>
          <a:p>
            <a:pPr marL="342900" indent="-342900">
              <a:buFont typeface="Arial"/>
              <a:buChar char="•"/>
            </a:pPr>
            <a:endParaRPr lang="en-US">
              <a:solidFill>
                <a:schemeClr val="bg1"/>
              </a:solidFill>
              <a:ea typeface="Calibri" panose="020F0502020204030204"/>
              <a:cs typeface="Calibri" panose="020F0502020204030204"/>
            </a:endParaRPr>
          </a:p>
          <a:p>
            <a:pPr marL="342900" indent="-342900">
              <a:buFont typeface="Arial"/>
              <a:buChar char="•"/>
            </a:pPr>
            <a:endParaRPr lang="en-US">
              <a:solidFill>
                <a:schemeClr val="bg1"/>
              </a:solidFill>
              <a:ea typeface="Calibri" panose="020F0502020204030204"/>
              <a:cs typeface="Calibri" panose="020F0502020204030204"/>
            </a:endParaRPr>
          </a:p>
          <a:p>
            <a:pPr marL="342900" indent="-342900">
              <a:buFont typeface="Arial"/>
              <a:buChar char="•"/>
            </a:pPr>
            <a:endParaRPr lang="en-US">
              <a:solidFill>
                <a:schemeClr val="bg1"/>
              </a:solidFill>
              <a:ea typeface="Calibri" panose="020F0502020204030204"/>
              <a:cs typeface="Calibri" panose="020F0502020204030204"/>
            </a:endParaRPr>
          </a:p>
        </p:txBody>
      </p:sp>
      <p:pic>
        <p:nvPicPr>
          <p:cNvPr id="2" name="Picture 1" descr="A graph of a distribution of a centrality&#10;&#10;Description automatically generated">
            <a:extLst>
              <a:ext uri="{FF2B5EF4-FFF2-40B4-BE49-F238E27FC236}">
                <a16:creationId xmlns:a16="http://schemas.microsoft.com/office/drawing/2014/main" id="{86A516B1-E9ED-F4D0-A35A-5C2525D9DBC6}"/>
              </a:ext>
            </a:extLst>
          </p:cNvPr>
          <p:cNvPicPr>
            <a:picLocks noChangeAspect="1"/>
          </p:cNvPicPr>
          <p:nvPr/>
        </p:nvPicPr>
        <p:blipFill>
          <a:blip r:embed="rId2"/>
          <a:stretch>
            <a:fillRect/>
          </a:stretch>
        </p:blipFill>
        <p:spPr>
          <a:xfrm>
            <a:off x="-113944" y="3560858"/>
            <a:ext cx="4197114" cy="3352941"/>
          </a:xfrm>
          <a:prstGeom prst="rect">
            <a:avLst/>
          </a:prstGeom>
        </p:spPr>
      </p:pic>
      <p:pic>
        <p:nvPicPr>
          <p:cNvPr id="3" name="Picture 2" descr="A graph with a bar&#10;&#10;Description automatically generated">
            <a:extLst>
              <a:ext uri="{FF2B5EF4-FFF2-40B4-BE49-F238E27FC236}">
                <a16:creationId xmlns:a16="http://schemas.microsoft.com/office/drawing/2014/main" id="{13C513D1-C6FB-7B39-05B6-2A8BD12BE718}"/>
              </a:ext>
            </a:extLst>
          </p:cNvPr>
          <p:cNvPicPr>
            <a:picLocks noChangeAspect="1"/>
          </p:cNvPicPr>
          <p:nvPr/>
        </p:nvPicPr>
        <p:blipFill>
          <a:blip r:embed="rId3"/>
          <a:stretch>
            <a:fillRect/>
          </a:stretch>
        </p:blipFill>
        <p:spPr>
          <a:xfrm>
            <a:off x="3993889" y="3561000"/>
            <a:ext cx="4079117" cy="3352658"/>
          </a:xfrm>
          <a:prstGeom prst="rect">
            <a:avLst/>
          </a:prstGeom>
        </p:spPr>
      </p:pic>
      <p:pic>
        <p:nvPicPr>
          <p:cNvPr id="8" name="Picture 7" descr="A graph of a distribution of betweenness centrality&#10;&#10;Description automatically generated">
            <a:extLst>
              <a:ext uri="{FF2B5EF4-FFF2-40B4-BE49-F238E27FC236}">
                <a16:creationId xmlns:a16="http://schemas.microsoft.com/office/drawing/2014/main" id="{05341625-AE71-AF6B-CEB5-3AD1FC94EA89}"/>
              </a:ext>
            </a:extLst>
          </p:cNvPr>
          <p:cNvPicPr>
            <a:picLocks noChangeAspect="1"/>
          </p:cNvPicPr>
          <p:nvPr/>
        </p:nvPicPr>
        <p:blipFill>
          <a:blip r:embed="rId4"/>
          <a:stretch>
            <a:fillRect/>
          </a:stretch>
        </p:blipFill>
        <p:spPr>
          <a:xfrm>
            <a:off x="7941646" y="3564979"/>
            <a:ext cx="4417753" cy="3344698"/>
          </a:xfrm>
          <a:prstGeom prst="rect">
            <a:avLst/>
          </a:prstGeom>
        </p:spPr>
      </p:pic>
    </p:spTree>
    <p:extLst>
      <p:ext uri="{BB962C8B-B14F-4D97-AF65-F5344CB8AC3E}">
        <p14:creationId xmlns:p14="http://schemas.microsoft.com/office/powerpoint/2010/main" val="2588960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20303"/>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A3355BB-F4AE-BE7A-3E30-CFC6E181D2A3}"/>
              </a:ext>
            </a:extLst>
          </p:cNvPr>
          <p:cNvSpPr txBox="1"/>
          <p:nvPr/>
        </p:nvSpPr>
        <p:spPr>
          <a:xfrm>
            <a:off x="4856327" y="176284"/>
            <a:ext cx="6948249" cy="769441"/>
          </a:xfrm>
          <a:prstGeom prst="rect">
            <a:avLst/>
          </a:prstGeom>
          <a:noFill/>
        </p:spPr>
        <p:txBody>
          <a:bodyPr wrap="none" lIns="91440" tIns="45720" rIns="91440" bIns="45720" rtlCol="0" anchor="t">
            <a:spAutoFit/>
          </a:bodyPr>
          <a:lstStyle/>
          <a:p>
            <a:r>
              <a:rPr lang="en-US" sz="4000" b="1">
                <a:solidFill>
                  <a:srgbClr val="FF4500"/>
                </a:solidFill>
              </a:rPr>
              <a:t>U/</a:t>
            </a:r>
            <a:r>
              <a:rPr lang="en-US" sz="4400" b="1">
                <a:solidFill>
                  <a:schemeClr val="bg1"/>
                </a:solidFill>
              </a:rPr>
              <a:t>The most important nodes</a:t>
            </a:r>
            <a:endParaRPr lang="en-US" sz="4400" b="1">
              <a:solidFill>
                <a:schemeClr val="bg1"/>
              </a:solidFill>
              <a:ea typeface="Calibri"/>
              <a:cs typeface="Calibri"/>
            </a:endParaRPr>
          </a:p>
        </p:txBody>
      </p:sp>
      <p:sp>
        <p:nvSpPr>
          <p:cNvPr id="13" name="TextBox 12">
            <a:extLst>
              <a:ext uri="{FF2B5EF4-FFF2-40B4-BE49-F238E27FC236}">
                <a16:creationId xmlns:a16="http://schemas.microsoft.com/office/drawing/2014/main" id="{D13018AE-D8A0-293D-D1AE-34B94692B392}"/>
              </a:ext>
            </a:extLst>
          </p:cNvPr>
          <p:cNvSpPr txBox="1"/>
          <p:nvPr/>
        </p:nvSpPr>
        <p:spPr>
          <a:xfrm>
            <a:off x="4674359" y="1218405"/>
            <a:ext cx="7709419" cy="4499693"/>
          </a:xfrm>
          <a:prstGeom prst="rect">
            <a:avLst/>
          </a:prstGeom>
          <a:noFill/>
        </p:spPr>
        <p:txBody>
          <a:bodyPr wrap="square" lIns="91440" tIns="45720" rIns="91440" bIns="45720" rtlCol="0" anchor="t">
            <a:spAutoFit/>
          </a:bodyPr>
          <a:lstStyle/>
          <a:p>
            <a:pPr marL="342900" indent="-342900">
              <a:lnSpc>
                <a:spcPct val="120000"/>
              </a:lnSpc>
              <a:buFont typeface="Arial"/>
              <a:buChar char="•"/>
            </a:pPr>
            <a:r>
              <a:rPr lang="en-US" sz="2000">
                <a:solidFill>
                  <a:srgbClr val="D7DADB"/>
                </a:solidFill>
                <a:ea typeface="Calibri"/>
                <a:cs typeface="Calibri"/>
              </a:rPr>
              <a:t>Node with the highest degree: 1 (Degree: 580)</a:t>
            </a:r>
            <a:endParaRPr lang="en-US">
              <a:solidFill>
                <a:srgbClr val="000000"/>
              </a:solidFill>
              <a:ea typeface="Calibri"/>
              <a:cs typeface="Calibri"/>
            </a:endParaRPr>
          </a:p>
          <a:p>
            <a:pPr marL="342900" indent="-342900">
              <a:lnSpc>
                <a:spcPct val="120000"/>
              </a:lnSpc>
              <a:buFont typeface="Arial"/>
              <a:buChar char="•"/>
            </a:pPr>
            <a:r>
              <a:rPr lang="en-US" sz="2000">
                <a:solidFill>
                  <a:srgbClr val="D7DADB"/>
                </a:solidFill>
                <a:ea typeface="Calibri"/>
                <a:cs typeface="Calibri"/>
              </a:rPr>
              <a:t>Node with the highest clustering coefficient: 76 (Clustering Coefficient: 1.0)</a:t>
            </a:r>
            <a:endParaRPr lang="en-US">
              <a:solidFill>
                <a:srgbClr val="000000"/>
              </a:solidFill>
              <a:ea typeface="Calibri"/>
              <a:cs typeface="Calibri"/>
            </a:endParaRPr>
          </a:p>
          <a:p>
            <a:pPr marL="342900" indent="-342900">
              <a:lnSpc>
                <a:spcPct val="120000"/>
              </a:lnSpc>
              <a:buFont typeface="Arial"/>
              <a:buChar char="•"/>
            </a:pPr>
            <a:r>
              <a:rPr lang="en-US" sz="2000">
                <a:solidFill>
                  <a:srgbClr val="D7DADB"/>
                </a:solidFill>
                <a:ea typeface="Calibri"/>
                <a:cs typeface="Calibri"/>
              </a:rPr>
              <a:t>Node with the highest degree centrality: 1 (Degree Centrality: 0.72)</a:t>
            </a:r>
            <a:endParaRPr lang="en-US">
              <a:solidFill>
                <a:srgbClr val="000000"/>
              </a:solidFill>
              <a:ea typeface="Calibri"/>
              <a:cs typeface="Calibri"/>
            </a:endParaRPr>
          </a:p>
          <a:p>
            <a:pPr marL="342900" indent="-342900">
              <a:lnSpc>
                <a:spcPct val="120000"/>
              </a:lnSpc>
              <a:buFont typeface="Arial"/>
              <a:buChar char="•"/>
            </a:pPr>
            <a:r>
              <a:rPr lang="en-US" sz="2000">
                <a:solidFill>
                  <a:srgbClr val="D7DADB"/>
                </a:solidFill>
                <a:ea typeface="Calibri"/>
                <a:cs typeface="Calibri"/>
              </a:rPr>
              <a:t>Node with the highest betweenness centrality: 1 (Betweenness Centrality: 0.69)</a:t>
            </a:r>
            <a:endParaRPr lang="en-US">
              <a:solidFill>
                <a:srgbClr val="000000"/>
              </a:solidFill>
              <a:ea typeface="Calibri"/>
              <a:cs typeface="Calibri"/>
            </a:endParaRPr>
          </a:p>
          <a:p>
            <a:pPr marL="342900" indent="-342900">
              <a:lnSpc>
                <a:spcPct val="120000"/>
              </a:lnSpc>
              <a:buFont typeface="Arial"/>
              <a:buChar char="•"/>
            </a:pPr>
            <a:r>
              <a:rPr lang="en-US" sz="2000">
                <a:solidFill>
                  <a:srgbClr val="D7DADB"/>
                </a:solidFill>
                <a:ea typeface="Calibri"/>
                <a:cs typeface="Calibri"/>
              </a:rPr>
              <a:t>Node with the highest closeness centrality: 1 (Closeness Centrality: 0.54)</a:t>
            </a:r>
            <a:endParaRPr lang="en-US">
              <a:solidFill>
                <a:srgbClr val="000000"/>
              </a:solidFill>
              <a:ea typeface="Calibri"/>
              <a:cs typeface="Calibri"/>
            </a:endParaRPr>
          </a:p>
          <a:p>
            <a:pPr marL="342900" indent="-342900">
              <a:lnSpc>
                <a:spcPct val="120000"/>
              </a:lnSpc>
              <a:buFont typeface="Arial"/>
              <a:buChar char="•"/>
            </a:pPr>
            <a:r>
              <a:rPr lang="en-US" sz="2000">
                <a:solidFill>
                  <a:srgbClr val="D7DADB"/>
                </a:solidFill>
                <a:ea typeface="Calibri"/>
                <a:cs typeface="Calibri"/>
              </a:rPr>
              <a:t>Node with the highest eigenvector centrality: 1 (Eigenvector Centrality: 0.64)</a:t>
            </a:r>
            <a:endParaRPr lang="en-US">
              <a:ea typeface="Calibri" panose="020F0502020204030204"/>
              <a:cs typeface="Calibri" panose="020F0502020204030204"/>
            </a:endParaRPr>
          </a:p>
          <a:p>
            <a:pPr marL="342900" indent="-342900">
              <a:lnSpc>
                <a:spcPct val="120000"/>
              </a:lnSpc>
              <a:buFont typeface="Arial"/>
              <a:buChar char="•"/>
            </a:pPr>
            <a:endParaRPr lang="en-US" sz="2000">
              <a:solidFill>
                <a:srgbClr val="D7DADB"/>
              </a:solidFill>
              <a:ea typeface="+mn-lt"/>
              <a:cs typeface="+mn-lt"/>
            </a:endParaRPr>
          </a:p>
          <a:p>
            <a:pPr>
              <a:lnSpc>
                <a:spcPct val="120000"/>
              </a:lnSpc>
            </a:pPr>
            <a:endParaRPr lang="en-US" sz="2000">
              <a:solidFill>
                <a:srgbClr val="D7DADB"/>
              </a:solidFill>
              <a:ea typeface="Calibri" panose="020F0502020204030204"/>
              <a:cs typeface="Calibri" panose="020F0502020204030204"/>
            </a:endParaRPr>
          </a:p>
        </p:txBody>
      </p:sp>
      <p:grpSp>
        <p:nvGrpSpPr>
          <p:cNvPr id="6" name="Group 5">
            <a:extLst>
              <a:ext uri="{FF2B5EF4-FFF2-40B4-BE49-F238E27FC236}">
                <a16:creationId xmlns:a16="http://schemas.microsoft.com/office/drawing/2014/main" id="{A89E84C8-B929-5275-4A25-8C86634D8773}"/>
              </a:ext>
            </a:extLst>
          </p:cNvPr>
          <p:cNvGrpSpPr/>
          <p:nvPr/>
        </p:nvGrpSpPr>
        <p:grpSpPr>
          <a:xfrm>
            <a:off x="2796663" y="5162527"/>
            <a:ext cx="1619250" cy="1847896"/>
            <a:chOff x="8206863" y="566411"/>
            <a:chExt cx="1619250" cy="1847896"/>
          </a:xfrm>
        </p:grpSpPr>
        <p:sp>
          <p:nvSpPr>
            <p:cNvPr id="7" name="Oval 6">
              <a:extLst>
                <a:ext uri="{FF2B5EF4-FFF2-40B4-BE49-F238E27FC236}">
                  <a16:creationId xmlns:a16="http://schemas.microsoft.com/office/drawing/2014/main" id="{4A7D9971-6EDF-009C-3F47-A377A2FC4647}"/>
                </a:ext>
              </a:extLst>
            </p:cNvPr>
            <p:cNvSpPr/>
            <p:nvPr/>
          </p:nvSpPr>
          <p:spPr>
            <a:xfrm rot="8100000">
              <a:off x="8206863" y="566411"/>
              <a:ext cx="1619250" cy="1619250"/>
            </a:xfrm>
            <a:prstGeom prst="ellipse">
              <a:avLst/>
            </a:prstGeom>
            <a:solidFill>
              <a:srgbClr val="FF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ACE12C81-E570-6B39-C213-E37AF7DEB094}"/>
                </a:ext>
              </a:extLst>
            </p:cNvPr>
            <p:cNvSpPr/>
            <p:nvPr/>
          </p:nvSpPr>
          <p:spPr>
            <a:xfrm rot="8100000">
              <a:off x="9123200" y="1899055"/>
              <a:ext cx="515252" cy="515252"/>
            </a:xfrm>
            <a:prstGeom prst="ellipse">
              <a:avLst/>
            </a:prstGeom>
            <a:solidFill>
              <a:srgbClr val="EC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7" name="Picture 16" descr="A screenshot of a cartoon character&#10;&#10;Description automatically generated">
            <a:extLst>
              <a:ext uri="{FF2B5EF4-FFF2-40B4-BE49-F238E27FC236}">
                <a16:creationId xmlns:a16="http://schemas.microsoft.com/office/drawing/2014/main" id="{FA047656-683E-019E-7BD3-7CD299A83DE1}"/>
              </a:ext>
            </a:extLst>
          </p:cNvPr>
          <p:cNvPicPr>
            <a:picLocks noChangeAspect="1"/>
          </p:cNvPicPr>
          <p:nvPr/>
        </p:nvPicPr>
        <p:blipFill>
          <a:blip r:embed="rId2"/>
          <a:stretch>
            <a:fillRect/>
          </a:stretch>
        </p:blipFill>
        <p:spPr>
          <a:xfrm>
            <a:off x="-5047" y="1094664"/>
            <a:ext cx="4695825" cy="2667000"/>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D1C0FE1E-222A-2276-631D-05B821FDA1CD}"/>
              </a:ext>
            </a:extLst>
          </p:cNvPr>
          <p:cNvPicPr>
            <a:picLocks noChangeAspect="1"/>
          </p:cNvPicPr>
          <p:nvPr/>
        </p:nvPicPr>
        <p:blipFill>
          <a:blip r:embed="rId3"/>
          <a:stretch>
            <a:fillRect/>
          </a:stretch>
        </p:blipFill>
        <p:spPr>
          <a:xfrm>
            <a:off x="213" y="3955363"/>
            <a:ext cx="4673932" cy="2905125"/>
          </a:xfrm>
          <a:prstGeom prst="rect">
            <a:avLst/>
          </a:prstGeom>
        </p:spPr>
      </p:pic>
      <p:sp>
        <p:nvSpPr>
          <p:cNvPr id="19" name="TextBox 18">
            <a:extLst>
              <a:ext uri="{FF2B5EF4-FFF2-40B4-BE49-F238E27FC236}">
                <a16:creationId xmlns:a16="http://schemas.microsoft.com/office/drawing/2014/main" id="{9AA73F7C-16F3-0E5B-FEF5-E74AE3768D21}"/>
              </a:ext>
            </a:extLst>
          </p:cNvPr>
          <p:cNvSpPr txBox="1"/>
          <p:nvPr/>
        </p:nvSpPr>
        <p:spPr>
          <a:xfrm>
            <a:off x="5406788" y="5213445"/>
            <a:ext cx="5836692" cy="1015663"/>
          </a:xfrm>
          <a:prstGeom prst="rect">
            <a:avLst/>
          </a:prstGeom>
          <a:solidFill>
            <a:srgbClr val="FF45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D7DADB"/>
                </a:solidFill>
                <a:cs typeface="Segoe UI"/>
              </a:rPr>
              <a:t>Mean negativity scores:</a:t>
            </a:r>
            <a:r>
              <a:rPr lang="en-US" sz="2000">
                <a:cs typeface="Segoe UI"/>
              </a:rPr>
              <a:t>​</a:t>
            </a:r>
          </a:p>
          <a:p>
            <a:pPr marL="342900" indent="-342900">
              <a:buFont typeface="Arial,Sans-Serif"/>
              <a:buChar char="•"/>
            </a:pPr>
            <a:r>
              <a:rPr lang="en-US" sz="2000">
                <a:solidFill>
                  <a:srgbClr val="D7DADB"/>
                </a:solidFill>
                <a:cs typeface="Arial"/>
              </a:rPr>
              <a:t>User 1 (username: PorridgeCranium2): 0.78</a:t>
            </a:r>
            <a:r>
              <a:rPr lang="en-US" sz="2000">
                <a:cs typeface="Arial"/>
              </a:rPr>
              <a:t>​</a:t>
            </a:r>
            <a:endParaRPr lang="en-US" sz="2000">
              <a:ea typeface="Calibri"/>
              <a:cs typeface="Arial"/>
            </a:endParaRPr>
          </a:p>
          <a:p>
            <a:pPr marL="342900" indent="-342900">
              <a:buFont typeface="Arial,Sans-Serif"/>
              <a:buChar char="•"/>
            </a:pPr>
            <a:r>
              <a:rPr lang="en-US" sz="2000">
                <a:solidFill>
                  <a:srgbClr val="D7DADB"/>
                </a:solidFill>
                <a:cs typeface="Arial"/>
              </a:rPr>
              <a:t>User 76 (username </a:t>
            </a:r>
            <a:r>
              <a:rPr lang="en-US" sz="2000" err="1">
                <a:solidFill>
                  <a:srgbClr val="D7DADB"/>
                </a:solidFill>
                <a:cs typeface="Arial"/>
              </a:rPr>
              <a:t>BigBossPoodle</a:t>
            </a:r>
            <a:r>
              <a:rPr lang="en-US" sz="2000">
                <a:solidFill>
                  <a:srgbClr val="D7DADB"/>
                </a:solidFill>
                <a:cs typeface="Arial"/>
              </a:rPr>
              <a:t>):  0.99</a:t>
            </a:r>
            <a:endParaRPr lang="en-US" sz="2000">
              <a:solidFill>
                <a:srgbClr val="D7DADB"/>
              </a:solidFill>
              <a:ea typeface="Calibri"/>
              <a:cs typeface="Arial"/>
            </a:endParaRPr>
          </a:p>
        </p:txBody>
      </p:sp>
    </p:spTree>
    <p:extLst>
      <p:ext uri="{BB962C8B-B14F-4D97-AF65-F5344CB8AC3E}">
        <p14:creationId xmlns:p14="http://schemas.microsoft.com/office/powerpoint/2010/main" val="400541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nodeType="withEffect">
                                  <p:stCondLst>
                                    <p:cond delay="0"/>
                                  </p:stCondLst>
                                  <p:childTnLst>
                                    <p:animMotion origin="layout" path="M 0.00417 -0.00324 C -0.11575 0.0419 -0.23346 -0.09375 -0.25885 -0.30579 C -0.28424 -0.51667 -0.20755 -0.72639 -0.0875 -0.77176 C 0.03216 -0.81667 0.15013 -0.68102 0.17526 -0.47014 C 0.20065 -0.25787 0.12409 -0.04884 0.00417 -0.00324 Z " pathEditMode="fixed" rAng="20880000" ptsTypes="AAAAA">
                                      <p:cBhvr>
                                        <p:cTn id="6" dur="50000" fill="hold"/>
                                        <p:tgtEl>
                                          <p:spTgt spid="6"/>
                                        </p:tgtEl>
                                        <p:attrNameLst>
                                          <p:attrName>ppt_x</p:attrName>
                                          <p:attrName>ppt_y</p:attrName>
                                        </p:attrNameLst>
                                      </p:cBhvr>
                                      <p:rCtr x="-4596" y="-38426"/>
                                    </p:animMotion>
                                  </p:childTnLst>
                                </p:cTn>
                              </p:par>
                              <p:par>
                                <p:cTn id="7" presetID="8" presetClass="emph" presetSubtype="0" repeatCount="indefinite" fill="hold" nodeType="withEffect">
                                  <p:stCondLst>
                                    <p:cond delay="0"/>
                                  </p:stCondLst>
                                  <p:childTnLst>
                                    <p:animRot by="-21600000">
                                      <p:cBhvr>
                                        <p:cTn id="8" dur="10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20303"/>
        </a:solidFill>
        <a:effectLst/>
      </p:bgPr>
    </p:bg>
    <p:spTree>
      <p:nvGrpSpPr>
        <p:cNvPr id="1" name=""/>
        <p:cNvGrpSpPr/>
        <p:nvPr/>
      </p:nvGrpSpPr>
      <p:grpSpPr>
        <a:xfrm>
          <a:off x="0" y="0"/>
          <a:ext cx="0" cy="0"/>
          <a:chOff x="0" y="0"/>
          <a:chExt cx="0" cy="0"/>
        </a:xfrm>
      </p:grpSpPr>
      <p:pic>
        <p:nvPicPr>
          <p:cNvPr id="6" name="Picture 5" descr="A picture containing symbol, clipart, logo, drawing&#10;&#10;Description automatically generated">
            <a:extLst>
              <a:ext uri="{FF2B5EF4-FFF2-40B4-BE49-F238E27FC236}">
                <a16:creationId xmlns:a16="http://schemas.microsoft.com/office/drawing/2014/main" id="{800ABDAF-7FD9-EC97-F804-4391CBF8C6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724" y="5505917"/>
            <a:ext cx="1122423" cy="1190661"/>
          </a:xfrm>
          <a:prstGeom prst="rect">
            <a:avLst/>
          </a:prstGeom>
        </p:spPr>
      </p:pic>
      <p:pic>
        <p:nvPicPr>
          <p:cNvPr id="8" name="Picture 7" descr="A yellow star shaped object&#10;&#10;Description automatically generated with medium confidence">
            <a:extLst>
              <a:ext uri="{FF2B5EF4-FFF2-40B4-BE49-F238E27FC236}">
                <a16:creationId xmlns:a16="http://schemas.microsoft.com/office/drawing/2014/main" id="{3BF808B9-AC37-D3C8-FDF1-95DA0FC91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07" y="2662636"/>
            <a:ext cx="1088303" cy="1042811"/>
          </a:xfrm>
          <a:prstGeom prst="rect">
            <a:avLst/>
          </a:prstGeom>
        </p:spPr>
      </p:pic>
      <p:pic>
        <p:nvPicPr>
          <p:cNvPr id="10" name="Picture 9" descr="A picture containing symbol&#10;&#10;Description automatically generated">
            <a:extLst>
              <a:ext uri="{FF2B5EF4-FFF2-40B4-BE49-F238E27FC236}">
                <a16:creationId xmlns:a16="http://schemas.microsoft.com/office/drawing/2014/main" id="{4C7B617F-C56B-5742-09BE-79720F8679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853" y="4107024"/>
            <a:ext cx="1099676" cy="1065557"/>
          </a:xfrm>
          <a:prstGeom prst="rect">
            <a:avLst/>
          </a:prstGeom>
        </p:spPr>
      </p:pic>
      <p:pic>
        <p:nvPicPr>
          <p:cNvPr id="12" name="Picture 11" descr="A white object with a black letter&#10;&#10;Description automatically generated with low confidence">
            <a:extLst>
              <a:ext uri="{FF2B5EF4-FFF2-40B4-BE49-F238E27FC236}">
                <a16:creationId xmlns:a16="http://schemas.microsoft.com/office/drawing/2014/main" id="{7C5A9AFA-8106-75B1-6F7A-ED494565D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987" y="1343352"/>
            <a:ext cx="974572" cy="1020064"/>
          </a:xfrm>
          <a:prstGeom prst="rect">
            <a:avLst/>
          </a:prstGeom>
        </p:spPr>
      </p:pic>
      <p:sp>
        <p:nvSpPr>
          <p:cNvPr id="14" name="TextBox 13">
            <a:extLst>
              <a:ext uri="{FF2B5EF4-FFF2-40B4-BE49-F238E27FC236}">
                <a16:creationId xmlns:a16="http://schemas.microsoft.com/office/drawing/2014/main" id="{67D1FD3E-23DD-743A-5BB0-B2863F0D9E51}"/>
              </a:ext>
            </a:extLst>
          </p:cNvPr>
          <p:cNvSpPr txBox="1"/>
          <p:nvPr/>
        </p:nvSpPr>
        <p:spPr>
          <a:xfrm>
            <a:off x="4464470" y="141235"/>
            <a:ext cx="3695242" cy="830997"/>
          </a:xfrm>
          <a:prstGeom prst="rect">
            <a:avLst/>
          </a:prstGeom>
          <a:noFill/>
        </p:spPr>
        <p:txBody>
          <a:bodyPr wrap="none" lIns="91440" tIns="45720" rIns="91440" bIns="45720" rtlCol="0" anchor="t">
            <a:spAutoFit/>
          </a:bodyPr>
          <a:lstStyle/>
          <a:p>
            <a:pPr algn="ctr"/>
            <a:r>
              <a:rPr lang="en-US" sz="4800" b="1">
                <a:solidFill>
                  <a:srgbClr val="FF4500"/>
                </a:solidFill>
              </a:rPr>
              <a:t>r/</a:t>
            </a:r>
            <a:r>
              <a:rPr lang="en-US" sz="4800" b="1">
                <a:solidFill>
                  <a:schemeClr val="bg1"/>
                </a:solidFill>
              </a:rPr>
              <a:t>Conclusions</a:t>
            </a:r>
            <a:endParaRPr lang="en-US" sz="4800" b="1">
              <a:solidFill>
                <a:schemeClr val="bg1"/>
              </a:solidFill>
              <a:ea typeface="Calibri"/>
              <a:cs typeface="Calibri"/>
            </a:endParaRPr>
          </a:p>
        </p:txBody>
      </p:sp>
      <p:sp>
        <p:nvSpPr>
          <p:cNvPr id="16" name="TextBox 15">
            <a:extLst>
              <a:ext uri="{FF2B5EF4-FFF2-40B4-BE49-F238E27FC236}">
                <a16:creationId xmlns:a16="http://schemas.microsoft.com/office/drawing/2014/main" id="{EEA458AE-F3A0-5294-2148-8AD3D5F34CAF}"/>
              </a:ext>
            </a:extLst>
          </p:cNvPr>
          <p:cNvSpPr txBox="1"/>
          <p:nvPr/>
        </p:nvSpPr>
        <p:spPr>
          <a:xfrm>
            <a:off x="1898659" y="1340817"/>
            <a:ext cx="10276458" cy="1323439"/>
          </a:xfrm>
          <a:prstGeom prst="rect">
            <a:avLst/>
          </a:prstGeom>
          <a:noFill/>
        </p:spPr>
        <p:txBody>
          <a:bodyPr wrap="square" lIns="91440" tIns="45720" rIns="91440" bIns="45720" rtlCol="0" anchor="t">
            <a:spAutoFit/>
          </a:bodyPr>
          <a:lstStyle/>
          <a:p>
            <a:r>
              <a:rPr lang="en-US" sz="2000" b="1">
                <a:solidFill>
                  <a:srgbClr val="ECF5F5"/>
                </a:solidFill>
                <a:ea typeface="+mn-lt"/>
                <a:cs typeface="+mn-lt"/>
              </a:rPr>
              <a:t>Is the Network Scale-Free or Random?</a:t>
            </a:r>
            <a:endParaRPr lang="en-US">
              <a:solidFill>
                <a:srgbClr val="000000"/>
              </a:solidFill>
              <a:ea typeface="Calibri"/>
              <a:cs typeface="Calibri"/>
            </a:endParaRPr>
          </a:p>
          <a:p>
            <a:r>
              <a:rPr lang="en-US" sz="2000">
                <a:solidFill>
                  <a:srgbClr val="ECF5F5"/>
                </a:solidFill>
                <a:ea typeface="Calibri"/>
                <a:cs typeface="Calibri"/>
              </a:rPr>
              <a:t>The degree distribution, clustering coefficient, and centrality measures suggest that the real network has scale-free properties, similar to the </a:t>
            </a:r>
            <a:r>
              <a:rPr lang="en-US" sz="2000" err="1">
                <a:solidFill>
                  <a:srgbClr val="ECF5F5"/>
                </a:solidFill>
                <a:ea typeface="Calibri"/>
                <a:cs typeface="Calibri"/>
              </a:rPr>
              <a:t>Barabasi</a:t>
            </a:r>
            <a:r>
              <a:rPr lang="en-US" sz="2000">
                <a:solidFill>
                  <a:srgbClr val="ECF5F5"/>
                </a:solidFill>
                <a:ea typeface="Calibri"/>
                <a:cs typeface="Calibri"/>
              </a:rPr>
              <a:t>-Albert model.</a:t>
            </a:r>
            <a:endParaRPr lang="en-US">
              <a:ea typeface="Calibri"/>
              <a:cs typeface="Calibri"/>
            </a:endParaRPr>
          </a:p>
          <a:p>
            <a:pPr algn="ctr"/>
            <a:endParaRPr lang="en-US" sz="2000" b="1">
              <a:solidFill>
                <a:srgbClr val="ECF5F5"/>
              </a:solidFill>
              <a:ea typeface="Calibri"/>
              <a:cs typeface="Calibri"/>
            </a:endParaRPr>
          </a:p>
        </p:txBody>
      </p:sp>
      <p:sp>
        <p:nvSpPr>
          <p:cNvPr id="2" name="TextBox 1">
            <a:extLst>
              <a:ext uri="{FF2B5EF4-FFF2-40B4-BE49-F238E27FC236}">
                <a16:creationId xmlns:a16="http://schemas.microsoft.com/office/drawing/2014/main" id="{CBC6424F-E967-C67E-6906-CC64591FE83A}"/>
              </a:ext>
            </a:extLst>
          </p:cNvPr>
          <p:cNvSpPr txBox="1"/>
          <p:nvPr/>
        </p:nvSpPr>
        <p:spPr>
          <a:xfrm>
            <a:off x="1892490" y="2779594"/>
            <a:ext cx="999925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rPr>
              <a:t>Centrality of Negativity </a:t>
            </a:r>
            <a:endParaRPr lang="en-US">
              <a:solidFill>
                <a:schemeClr val="bg1"/>
              </a:solidFill>
            </a:endParaRPr>
          </a:p>
          <a:p>
            <a:r>
              <a:rPr lang="en-US">
                <a:solidFill>
                  <a:schemeClr val="bg1"/>
                </a:solidFill>
              </a:rPr>
              <a:t>Users with higher centrality measures tend to have higher negativity scores, indicating a pattern where negative users become central to the network.</a:t>
            </a:r>
            <a:endParaRPr lang="en-US">
              <a:solidFill>
                <a:schemeClr val="bg1"/>
              </a:solidFill>
              <a:ea typeface="Calibri"/>
              <a:cs typeface="Calibri"/>
            </a:endParaRPr>
          </a:p>
        </p:txBody>
      </p:sp>
      <p:sp>
        <p:nvSpPr>
          <p:cNvPr id="3" name="TextBox 2">
            <a:extLst>
              <a:ext uri="{FF2B5EF4-FFF2-40B4-BE49-F238E27FC236}">
                <a16:creationId xmlns:a16="http://schemas.microsoft.com/office/drawing/2014/main" id="{B89087AB-ABB3-DFD1-A772-BC0047A383F3}"/>
              </a:ext>
            </a:extLst>
          </p:cNvPr>
          <p:cNvSpPr txBox="1"/>
          <p:nvPr/>
        </p:nvSpPr>
        <p:spPr>
          <a:xfrm>
            <a:off x="1892491" y="4314967"/>
            <a:ext cx="100106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rPr>
              <a:t>Echo Chambers &amp; Sentiment</a:t>
            </a:r>
          </a:p>
          <a:p>
            <a:r>
              <a:rPr lang="en-US">
                <a:solidFill>
                  <a:schemeClr val="bg1"/>
                </a:solidFill>
              </a:rPr>
              <a:t>Potential echo chambers exist where users with similar sentiments are densely interconnected.</a:t>
            </a:r>
            <a:endParaRPr lang="en-US">
              <a:solidFill>
                <a:schemeClr val="bg1"/>
              </a:solidFill>
              <a:ea typeface="Calibri"/>
              <a:cs typeface="Calibri"/>
            </a:endParaRPr>
          </a:p>
        </p:txBody>
      </p:sp>
      <p:sp>
        <p:nvSpPr>
          <p:cNvPr id="5" name="TextBox 4">
            <a:extLst>
              <a:ext uri="{FF2B5EF4-FFF2-40B4-BE49-F238E27FC236}">
                <a16:creationId xmlns:a16="http://schemas.microsoft.com/office/drawing/2014/main" id="{1321FDA4-E255-98B4-59F3-48F8799F9AC5}"/>
              </a:ext>
            </a:extLst>
          </p:cNvPr>
          <p:cNvSpPr txBox="1"/>
          <p:nvPr/>
        </p:nvSpPr>
        <p:spPr>
          <a:xfrm>
            <a:off x="1903863" y="5509145"/>
            <a:ext cx="1002200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rPr>
              <a:t>Sentimental Pathways </a:t>
            </a:r>
            <a:endParaRPr lang="en-US">
              <a:solidFill>
                <a:schemeClr val="bg1"/>
              </a:solidFill>
            </a:endParaRPr>
          </a:p>
          <a:p>
            <a:r>
              <a:rPr lang="en-US">
                <a:solidFill>
                  <a:schemeClr val="bg1"/>
                </a:solidFill>
              </a:rPr>
              <a:t>The spread of sentiment, particularly negative sentiment, is concentrated around a few central users, influencing the overall sentiment of the network.</a:t>
            </a:r>
            <a:endParaRPr lang="en-US">
              <a:solidFill>
                <a:schemeClr val="bg1"/>
              </a:solidFill>
              <a:ea typeface="Calibri"/>
              <a:cs typeface="Calibri"/>
            </a:endParaRPr>
          </a:p>
        </p:txBody>
      </p:sp>
    </p:spTree>
    <p:extLst>
      <p:ext uri="{BB962C8B-B14F-4D97-AF65-F5344CB8AC3E}">
        <p14:creationId xmlns:p14="http://schemas.microsoft.com/office/powerpoint/2010/main" val="37086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0303"/>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88E0F310-9B15-D80A-F43B-A7722B5A3652}"/>
              </a:ext>
            </a:extLst>
          </p:cNvPr>
          <p:cNvSpPr/>
          <p:nvPr/>
        </p:nvSpPr>
        <p:spPr>
          <a:xfrm>
            <a:off x="0" y="-19050"/>
            <a:ext cx="12192000" cy="574527"/>
          </a:xfrm>
          <a:prstGeom prst="rect">
            <a:avLst/>
          </a:prstGeom>
          <a:solidFill>
            <a:srgbClr val="1A1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0B01F868-A0F0-1486-836B-8129EB62EC6E}"/>
              </a:ext>
            </a:extLst>
          </p:cNvPr>
          <p:cNvSpPr/>
          <p:nvPr/>
        </p:nvSpPr>
        <p:spPr>
          <a:xfrm>
            <a:off x="1744980" y="53340"/>
            <a:ext cx="7581900" cy="422910"/>
          </a:xfrm>
          <a:prstGeom prst="roundRect">
            <a:avLst/>
          </a:prstGeom>
          <a:solidFill>
            <a:srgbClr val="2827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88B5A17D-0CA6-D4DF-E902-7530525A1C4C}"/>
              </a:ext>
            </a:extLst>
          </p:cNvPr>
          <p:cNvSpPr/>
          <p:nvPr/>
        </p:nvSpPr>
        <p:spPr>
          <a:xfrm>
            <a:off x="9544050" y="78581"/>
            <a:ext cx="902970" cy="357188"/>
          </a:xfrm>
          <a:prstGeom prst="roundRect">
            <a:avLst>
              <a:gd name="adj" fmla="val 50000"/>
            </a:avLst>
          </a:prstGeom>
          <a:noFill/>
          <a:ln>
            <a:solidFill>
              <a:srgbClr val="D7DA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FF21EE0B-763C-91E2-4B68-026686990722}"/>
              </a:ext>
            </a:extLst>
          </p:cNvPr>
          <p:cNvSpPr/>
          <p:nvPr/>
        </p:nvSpPr>
        <p:spPr>
          <a:xfrm>
            <a:off x="10484643" y="78581"/>
            <a:ext cx="983456" cy="357188"/>
          </a:xfrm>
          <a:prstGeom prst="roundRect">
            <a:avLst>
              <a:gd name="adj" fmla="val 50000"/>
            </a:avLst>
          </a:prstGeom>
          <a:solidFill>
            <a:srgbClr val="D7D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8CF93FAB-B588-7334-E2AA-37EFE78C225D}"/>
              </a:ext>
            </a:extLst>
          </p:cNvPr>
          <p:cNvSpPr/>
          <p:nvPr/>
        </p:nvSpPr>
        <p:spPr>
          <a:xfrm>
            <a:off x="478243" y="3705340"/>
            <a:ext cx="7379882" cy="680923"/>
          </a:xfrm>
          <a:prstGeom prst="roundRect">
            <a:avLst/>
          </a:prstGeom>
          <a:solidFill>
            <a:srgbClr val="1A1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4B2935C5-66E1-8C23-F3FD-ABC05C21ECAF}"/>
              </a:ext>
            </a:extLst>
          </p:cNvPr>
          <p:cNvSpPr/>
          <p:nvPr/>
        </p:nvSpPr>
        <p:spPr>
          <a:xfrm>
            <a:off x="478243" y="4587240"/>
            <a:ext cx="7379882" cy="2682239"/>
          </a:xfrm>
          <a:prstGeom prst="roundRect">
            <a:avLst>
              <a:gd name="adj" fmla="val 3599"/>
            </a:avLst>
          </a:prstGeom>
          <a:solidFill>
            <a:srgbClr val="1A1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B62CDF9E-D396-7DAF-0D67-3A05BC88A07A}"/>
              </a:ext>
            </a:extLst>
          </p:cNvPr>
          <p:cNvGrpSpPr/>
          <p:nvPr/>
        </p:nvGrpSpPr>
        <p:grpSpPr>
          <a:xfrm>
            <a:off x="11620280" y="133051"/>
            <a:ext cx="222459" cy="238723"/>
            <a:chOff x="3823716" y="990600"/>
            <a:chExt cx="4544558" cy="4876799"/>
          </a:xfrm>
          <a:solidFill>
            <a:srgbClr val="88817C"/>
          </a:solidFill>
        </p:grpSpPr>
        <p:sp>
          <p:nvSpPr>
            <p:cNvPr id="31" name="Freeform: Shape 30">
              <a:extLst>
                <a:ext uri="{FF2B5EF4-FFF2-40B4-BE49-F238E27FC236}">
                  <a16:creationId xmlns:a16="http://schemas.microsoft.com/office/drawing/2014/main" id="{A7529D95-8084-751B-B1F5-117763CECD12}"/>
                </a:ext>
              </a:extLst>
            </p:cNvPr>
            <p:cNvSpPr/>
            <p:nvPr/>
          </p:nvSpPr>
          <p:spPr>
            <a:xfrm>
              <a:off x="3823716" y="3737505"/>
              <a:ext cx="4544558" cy="2129894"/>
            </a:xfrm>
            <a:custGeom>
              <a:avLst/>
              <a:gdLst>
                <a:gd name="connsiteX0" fmla="*/ 2272284 w 4544558"/>
                <a:gd name="connsiteY0" fmla="*/ 0 h 2129894"/>
                <a:gd name="connsiteX1" fmla="*/ 0 w 4544558"/>
                <a:gd name="connsiteY1" fmla="*/ 1951911 h 2129894"/>
                <a:gd name="connsiteX2" fmla="*/ 177984 w 4544558"/>
                <a:gd name="connsiteY2" fmla="*/ 2129895 h 2129894"/>
                <a:gd name="connsiteX3" fmla="*/ 4366574 w 4544558"/>
                <a:gd name="connsiteY3" fmla="*/ 2129895 h 2129894"/>
                <a:gd name="connsiteX4" fmla="*/ 4544559 w 4544558"/>
                <a:gd name="connsiteY4" fmla="*/ 1951911 h 2129894"/>
                <a:gd name="connsiteX5" fmla="*/ 2272284 w 4544558"/>
                <a:gd name="connsiteY5" fmla="*/ 0 h 2129894"/>
                <a:gd name="connsiteX6" fmla="*/ 362445 w 4544558"/>
                <a:gd name="connsiteY6" fmla="*/ 1773926 h 2129894"/>
                <a:gd name="connsiteX7" fmla="*/ 2272284 w 4544558"/>
                <a:gd name="connsiteY7" fmla="*/ 355978 h 2129894"/>
                <a:gd name="connsiteX8" fmla="*/ 4182190 w 4544558"/>
                <a:gd name="connsiteY8" fmla="*/ 1773926 h 2129894"/>
                <a:gd name="connsiteX9" fmla="*/ 362445 w 4544558"/>
                <a:gd name="connsiteY9" fmla="*/ 1773926 h 212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44558" h="2129894">
                  <a:moveTo>
                    <a:pt x="2272284" y="0"/>
                  </a:moveTo>
                  <a:cubicBezTo>
                    <a:pt x="806987" y="0"/>
                    <a:pt x="0" y="693191"/>
                    <a:pt x="0" y="1951911"/>
                  </a:cubicBezTo>
                  <a:cubicBezTo>
                    <a:pt x="0" y="2050218"/>
                    <a:pt x="79677" y="2129895"/>
                    <a:pt x="177984" y="2129895"/>
                  </a:cubicBezTo>
                  <a:lnTo>
                    <a:pt x="4366574" y="2129895"/>
                  </a:lnTo>
                  <a:cubicBezTo>
                    <a:pt x="4464882" y="2129895"/>
                    <a:pt x="4544559" y="2050218"/>
                    <a:pt x="4544559" y="1951911"/>
                  </a:cubicBezTo>
                  <a:cubicBezTo>
                    <a:pt x="4544568" y="693258"/>
                    <a:pt x="3737582" y="0"/>
                    <a:pt x="2272284" y="0"/>
                  </a:cubicBezTo>
                  <a:close/>
                  <a:moveTo>
                    <a:pt x="362445" y="1773926"/>
                  </a:moveTo>
                  <a:cubicBezTo>
                    <a:pt x="432454" y="832799"/>
                    <a:pt x="1074087" y="355978"/>
                    <a:pt x="2272284" y="355978"/>
                  </a:cubicBezTo>
                  <a:cubicBezTo>
                    <a:pt x="3470482" y="355978"/>
                    <a:pt x="4112124" y="832799"/>
                    <a:pt x="4182190" y="1773926"/>
                  </a:cubicBezTo>
                  <a:lnTo>
                    <a:pt x="362445" y="1773926"/>
                  </a:lnTo>
                  <a:close/>
                </a:path>
              </a:pathLst>
            </a:custGeom>
            <a:grp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FF7A05C5-7EAF-B243-1F39-22A9E26F770C}"/>
                </a:ext>
              </a:extLst>
            </p:cNvPr>
            <p:cNvSpPr/>
            <p:nvPr/>
          </p:nvSpPr>
          <p:spPr>
            <a:xfrm>
              <a:off x="4915366" y="990600"/>
              <a:ext cx="2361266" cy="2485805"/>
            </a:xfrm>
            <a:custGeom>
              <a:avLst/>
              <a:gdLst>
                <a:gd name="connsiteX0" fmla="*/ 1180633 w 2361266"/>
                <a:gd name="connsiteY0" fmla="*/ 0 h 2485805"/>
                <a:gd name="connsiteX1" fmla="*/ 0 w 2361266"/>
                <a:gd name="connsiteY1" fmla="*/ 1204312 h 2485805"/>
                <a:gd name="connsiteX2" fmla="*/ 1180633 w 2361266"/>
                <a:gd name="connsiteY2" fmla="*/ 2485806 h 2485805"/>
                <a:gd name="connsiteX3" fmla="*/ 2361267 w 2361266"/>
                <a:gd name="connsiteY3" fmla="*/ 1204370 h 2485805"/>
                <a:gd name="connsiteX4" fmla="*/ 1180633 w 2361266"/>
                <a:gd name="connsiteY4" fmla="*/ 0 h 2485805"/>
                <a:gd name="connsiteX5" fmla="*/ 1180633 w 2361266"/>
                <a:gd name="connsiteY5" fmla="*/ 2129895 h 2485805"/>
                <a:gd name="connsiteX6" fmla="*/ 355968 w 2361266"/>
                <a:gd name="connsiteY6" fmla="*/ 1204370 h 2485805"/>
                <a:gd name="connsiteX7" fmla="*/ 1180633 w 2361266"/>
                <a:gd name="connsiteY7" fmla="*/ 355968 h 2485805"/>
                <a:gd name="connsiteX8" fmla="*/ 2005298 w 2361266"/>
                <a:gd name="connsiteY8" fmla="*/ 1204370 h 2485805"/>
                <a:gd name="connsiteX9" fmla="*/ 1180633 w 2361266"/>
                <a:gd name="connsiteY9" fmla="*/ 2129895 h 248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1266" h="2485805">
                  <a:moveTo>
                    <a:pt x="1180633" y="0"/>
                  </a:moveTo>
                  <a:cubicBezTo>
                    <a:pt x="507549" y="0"/>
                    <a:pt x="0" y="517760"/>
                    <a:pt x="0" y="1204312"/>
                  </a:cubicBezTo>
                  <a:cubicBezTo>
                    <a:pt x="0" y="1910972"/>
                    <a:pt x="529628" y="2485806"/>
                    <a:pt x="1180633" y="2485806"/>
                  </a:cubicBezTo>
                  <a:cubicBezTo>
                    <a:pt x="1831638" y="2485806"/>
                    <a:pt x="2361267" y="1910972"/>
                    <a:pt x="2361267" y="1204370"/>
                  </a:cubicBezTo>
                  <a:cubicBezTo>
                    <a:pt x="2361267" y="517760"/>
                    <a:pt x="1853718" y="0"/>
                    <a:pt x="1180633" y="0"/>
                  </a:cubicBezTo>
                  <a:close/>
                  <a:moveTo>
                    <a:pt x="1180633" y="2129895"/>
                  </a:moveTo>
                  <a:cubicBezTo>
                    <a:pt x="725881" y="2129895"/>
                    <a:pt x="355968" y="1714710"/>
                    <a:pt x="355968" y="1204370"/>
                  </a:cubicBezTo>
                  <a:cubicBezTo>
                    <a:pt x="355968" y="712775"/>
                    <a:pt x="702802" y="355968"/>
                    <a:pt x="1180633" y="355968"/>
                  </a:cubicBezTo>
                  <a:cubicBezTo>
                    <a:pt x="1650816" y="355968"/>
                    <a:pt x="2005298" y="720662"/>
                    <a:pt x="2005298" y="1204370"/>
                  </a:cubicBezTo>
                  <a:cubicBezTo>
                    <a:pt x="2005298" y="1714710"/>
                    <a:pt x="1635386" y="2129895"/>
                    <a:pt x="1180633" y="2129895"/>
                  </a:cubicBezTo>
                  <a:close/>
                </a:path>
              </a:pathLst>
            </a:custGeom>
            <a:grpFill/>
            <a:ln w="9525" cap="flat">
              <a:noFill/>
              <a:prstDash val="solid"/>
              <a:miter/>
            </a:ln>
          </p:spPr>
          <p:txBody>
            <a:bodyPr rtlCol="0" anchor="ctr"/>
            <a:lstStyle/>
            <a:p>
              <a:endParaRPr lang="en-IN"/>
            </a:p>
          </p:txBody>
        </p:sp>
      </p:grpSp>
      <p:sp>
        <p:nvSpPr>
          <p:cNvPr id="38" name="Graphic 25">
            <a:extLst>
              <a:ext uri="{FF2B5EF4-FFF2-40B4-BE49-F238E27FC236}">
                <a16:creationId xmlns:a16="http://schemas.microsoft.com/office/drawing/2014/main" id="{38EDC1BC-2849-7E0E-A085-409156632C8F}"/>
              </a:ext>
            </a:extLst>
          </p:cNvPr>
          <p:cNvSpPr/>
          <p:nvPr/>
        </p:nvSpPr>
        <p:spPr>
          <a:xfrm>
            <a:off x="11908722" y="233544"/>
            <a:ext cx="117581" cy="73727"/>
          </a:xfrm>
          <a:custGeom>
            <a:avLst/>
            <a:gdLst>
              <a:gd name="connsiteX0" fmla="*/ 2151910 w 4303833"/>
              <a:gd name="connsiteY0" fmla="*/ 2453311 h 2453311"/>
              <a:gd name="connsiteX1" fmla="*/ 1938845 w 4303833"/>
              <a:gd name="connsiteY1" fmla="*/ 2365081 h 2453311"/>
              <a:gd name="connsiteX2" fmla="*/ 88290 w 4303833"/>
              <a:gd name="connsiteY2" fmla="*/ 514507 h 2453311"/>
              <a:gd name="connsiteX3" fmla="*/ 88290 w 4303833"/>
              <a:gd name="connsiteY3" fmla="*/ 88254 h 2453311"/>
              <a:gd name="connsiteX4" fmla="*/ 514514 w 4303833"/>
              <a:gd name="connsiteY4" fmla="*/ 88254 h 2453311"/>
              <a:gd name="connsiteX5" fmla="*/ 2151910 w 4303833"/>
              <a:gd name="connsiteY5" fmla="*/ 1725744 h 2453311"/>
              <a:gd name="connsiteX6" fmla="*/ 3789314 w 4303833"/>
              <a:gd name="connsiteY6" fmla="*/ 88311 h 2453311"/>
              <a:gd name="connsiteX7" fmla="*/ 4215501 w 4303833"/>
              <a:gd name="connsiteY7" fmla="*/ 88311 h 2453311"/>
              <a:gd name="connsiteX8" fmla="*/ 4215501 w 4303833"/>
              <a:gd name="connsiteY8" fmla="*/ 514564 h 2453311"/>
              <a:gd name="connsiteX9" fmla="*/ 2364974 w 4303833"/>
              <a:gd name="connsiteY9" fmla="*/ 2365139 h 2453311"/>
              <a:gd name="connsiteX10" fmla="*/ 2151910 w 4303833"/>
              <a:gd name="connsiteY10" fmla="*/ 2453311 h 245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3833" h="2453311">
                <a:moveTo>
                  <a:pt x="2151910" y="2453311"/>
                </a:moveTo>
                <a:cubicBezTo>
                  <a:pt x="2074776" y="2453311"/>
                  <a:pt x="1997652" y="2423860"/>
                  <a:pt x="1938845" y="2365081"/>
                </a:cubicBezTo>
                <a:lnTo>
                  <a:pt x="88290" y="514507"/>
                </a:lnTo>
                <a:cubicBezTo>
                  <a:pt x="-29430" y="396788"/>
                  <a:pt x="-29430" y="205926"/>
                  <a:pt x="88290" y="88254"/>
                </a:cubicBezTo>
                <a:cubicBezTo>
                  <a:pt x="205961" y="-29418"/>
                  <a:pt x="396785" y="-29418"/>
                  <a:pt x="514514" y="88254"/>
                </a:cubicBezTo>
                <a:lnTo>
                  <a:pt x="2151910" y="1725744"/>
                </a:lnTo>
                <a:lnTo>
                  <a:pt x="3789314" y="88311"/>
                </a:lnTo>
                <a:cubicBezTo>
                  <a:pt x="3907034" y="-29361"/>
                  <a:pt x="4097838" y="-29361"/>
                  <a:pt x="4215501" y="88311"/>
                </a:cubicBezTo>
                <a:cubicBezTo>
                  <a:pt x="4333277" y="205983"/>
                  <a:pt x="4333277" y="396845"/>
                  <a:pt x="4215501" y="514564"/>
                </a:cubicBezTo>
                <a:lnTo>
                  <a:pt x="2364974" y="2365139"/>
                </a:lnTo>
                <a:cubicBezTo>
                  <a:pt x="2306138" y="2423927"/>
                  <a:pt x="2229014" y="2453311"/>
                  <a:pt x="2151910" y="2453311"/>
                </a:cubicBezTo>
                <a:close/>
              </a:path>
            </a:pathLst>
          </a:custGeom>
          <a:solidFill>
            <a:srgbClr val="88817C"/>
          </a:solidFill>
          <a:ln w="9525" cap="flat">
            <a:noFill/>
            <a:prstDash val="solid"/>
            <a:miter/>
          </a:ln>
        </p:spPr>
        <p:txBody>
          <a:bodyPr rtlCol="0" anchor="ctr"/>
          <a:lstStyle/>
          <a:p>
            <a:endParaRPr lang="en-IN"/>
          </a:p>
        </p:txBody>
      </p:sp>
      <p:sp>
        <p:nvSpPr>
          <p:cNvPr id="61" name="Rectangle: Rounded Corners 60">
            <a:extLst>
              <a:ext uri="{FF2B5EF4-FFF2-40B4-BE49-F238E27FC236}">
                <a16:creationId xmlns:a16="http://schemas.microsoft.com/office/drawing/2014/main" id="{95FBF173-D338-0E4F-DB5A-920D09EB969A}"/>
              </a:ext>
            </a:extLst>
          </p:cNvPr>
          <p:cNvSpPr/>
          <p:nvPr/>
        </p:nvSpPr>
        <p:spPr>
          <a:xfrm>
            <a:off x="1555750" y="3847056"/>
            <a:ext cx="1492250" cy="374650"/>
          </a:xfrm>
          <a:prstGeom prst="roundRect">
            <a:avLst>
              <a:gd name="adj" fmla="val 50000"/>
            </a:avLst>
          </a:prstGeom>
          <a:solidFill>
            <a:srgbClr val="2827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Rounded Corners 61">
            <a:extLst>
              <a:ext uri="{FF2B5EF4-FFF2-40B4-BE49-F238E27FC236}">
                <a16:creationId xmlns:a16="http://schemas.microsoft.com/office/drawing/2014/main" id="{A02F2490-EE46-05CB-6D48-3A1EA7919F64}"/>
              </a:ext>
            </a:extLst>
          </p:cNvPr>
          <p:cNvSpPr/>
          <p:nvPr/>
        </p:nvSpPr>
        <p:spPr>
          <a:xfrm>
            <a:off x="626270" y="3847056"/>
            <a:ext cx="821530" cy="374650"/>
          </a:xfrm>
          <a:prstGeom prst="roundRect">
            <a:avLst>
              <a:gd name="adj" fmla="val 50000"/>
            </a:avLst>
          </a:prstGeom>
          <a:solidFill>
            <a:srgbClr val="2827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Rounded Corners 62">
            <a:extLst>
              <a:ext uri="{FF2B5EF4-FFF2-40B4-BE49-F238E27FC236}">
                <a16:creationId xmlns:a16="http://schemas.microsoft.com/office/drawing/2014/main" id="{0CA40976-3586-A7B3-5E27-161F7F05F3BF}"/>
              </a:ext>
            </a:extLst>
          </p:cNvPr>
          <p:cNvSpPr/>
          <p:nvPr/>
        </p:nvSpPr>
        <p:spPr>
          <a:xfrm>
            <a:off x="7122319" y="4679549"/>
            <a:ext cx="628650" cy="265112"/>
          </a:xfrm>
          <a:prstGeom prst="roundRect">
            <a:avLst>
              <a:gd name="adj" fmla="val 50000"/>
            </a:avLst>
          </a:prstGeom>
          <a:solidFill>
            <a:srgbClr val="D7D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Freeform: Shape 63">
            <a:extLst>
              <a:ext uri="{FF2B5EF4-FFF2-40B4-BE49-F238E27FC236}">
                <a16:creationId xmlns:a16="http://schemas.microsoft.com/office/drawing/2014/main" id="{AB3F61F0-9B87-F776-2D06-8E7D041CD6B9}"/>
              </a:ext>
            </a:extLst>
          </p:cNvPr>
          <p:cNvSpPr/>
          <p:nvPr/>
        </p:nvSpPr>
        <p:spPr>
          <a:xfrm>
            <a:off x="3274783" y="3930401"/>
            <a:ext cx="205664" cy="196907"/>
          </a:xfrm>
          <a:custGeom>
            <a:avLst/>
            <a:gdLst>
              <a:gd name="connsiteX0" fmla="*/ 676464 w 719223"/>
              <a:gd name="connsiteY0" fmla="*/ 406865 h 688600"/>
              <a:gd name="connsiteX1" fmla="*/ 719223 w 719223"/>
              <a:gd name="connsiteY1" fmla="*/ 344286 h 688600"/>
              <a:gd name="connsiteX2" fmla="*/ 676475 w 719223"/>
              <a:gd name="connsiteY2" fmla="*/ 281717 h 688600"/>
              <a:gd name="connsiteX3" fmla="*/ 647656 w 719223"/>
              <a:gd name="connsiteY3" fmla="*/ 250692 h 688600"/>
              <a:gd name="connsiteX4" fmla="*/ 652629 w 719223"/>
              <a:gd name="connsiteY4" fmla="*/ 206703 h 688600"/>
              <a:gd name="connsiteX5" fmla="*/ 650546 w 719223"/>
              <a:gd name="connsiteY5" fmla="*/ 132836 h 688600"/>
              <a:gd name="connsiteX6" fmla="*/ 580466 w 719223"/>
              <a:gd name="connsiteY6" fmla="*/ 107920 h 688600"/>
              <a:gd name="connsiteX7" fmla="*/ 537586 w 719223"/>
              <a:gd name="connsiteY7" fmla="*/ 99264 h 688600"/>
              <a:gd name="connsiteX8" fmla="*/ 516504 w 719223"/>
              <a:gd name="connsiteY8" fmla="*/ 61592 h 688600"/>
              <a:gd name="connsiteX9" fmla="*/ 470764 w 719223"/>
              <a:gd name="connsiteY9" fmla="*/ 2168 h 688600"/>
              <a:gd name="connsiteX10" fmla="*/ 400741 w 719223"/>
              <a:gd name="connsiteY10" fmla="*/ 22869 h 688600"/>
              <a:gd name="connsiteX11" fmla="*/ 359612 w 719223"/>
              <a:gd name="connsiteY11" fmla="*/ 41459 h 688600"/>
              <a:gd name="connsiteX12" fmla="*/ 318474 w 719223"/>
              <a:gd name="connsiteY12" fmla="*/ 22869 h 688600"/>
              <a:gd name="connsiteX13" fmla="*/ 248461 w 719223"/>
              <a:gd name="connsiteY13" fmla="*/ 2168 h 688600"/>
              <a:gd name="connsiteX14" fmla="*/ 202729 w 719223"/>
              <a:gd name="connsiteY14" fmla="*/ 61584 h 688600"/>
              <a:gd name="connsiteX15" fmla="*/ 181639 w 719223"/>
              <a:gd name="connsiteY15" fmla="*/ 99266 h 688600"/>
              <a:gd name="connsiteX16" fmla="*/ 138759 w 719223"/>
              <a:gd name="connsiteY16" fmla="*/ 107922 h 688600"/>
              <a:gd name="connsiteX17" fmla="*/ 68679 w 719223"/>
              <a:gd name="connsiteY17" fmla="*/ 132848 h 688600"/>
              <a:gd name="connsiteX18" fmla="*/ 66596 w 719223"/>
              <a:gd name="connsiteY18" fmla="*/ 206715 h 688600"/>
              <a:gd name="connsiteX19" fmla="*/ 71567 w 719223"/>
              <a:gd name="connsiteY19" fmla="*/ 250704 h 688600"/>
              <a:gd name="connsiteX20" fmla="*/ 42759 w 719223"/>
              <a:gd name="connsiteY20" fmla="*/ 281729 h 688600"/>
              <a:gd name="connsiteX21" fmla="*/ 0 w 719223"/>
              <a:gd name="connsiteY21" fmla="*/ 344294 h 688600"/>
              <a:gd name="connsiteX22" fmla="*/ 42759 w 719223"/>
              <a:gd name="connsiteY22" fmla="*/ 406873 h 688600"/>
              <a:gd name="connsiteX23" fmla="*/ 71567 w 719223"/>
              <a:gd name="connsiteY23" fmla="*/ 437888 h 688600"/>
              <a:gd name="connsiteX24" fmla="*/ 66596 w 719223"/>
              <a:gd name="connsiteY24" fmla="*/ 481877 h 688600"/>
              <a:gd name="connsiteX25" fmla="*/ 68679 w 719223"/>
              <a:gd name="connsiteY25" fmla="*/ 555744 h 688600"/>
              <a:gd name="connsiteX26" fmla="*/ 138759 w 719223"/>
              <a:gd name="connsiteY26" fmla="*/ 580669 h 688600"/>
              <a:gd name="connsiteX27" fmla="*/ 181649 w 719223"/>
              <a:gd name="connsiteY27" fmla="*/ 589326 h 688600"/>
              <a:gd name="connsiteX28" fmla="*/ 202731 w 719223"/>
              <a:gd name="connsiteY28" fmla="*/ 627008 h 688600"/>
              <a:gd name="connsiteX29" fmla="*/ 248471 w 719223"/>
              <a:gd name="connsiteY29" fmla="*/ 686432 h 688600"/>
              <a:gd name="connsiteX30" fmla="*/ 262251 w 719223"/>
              <a:gd name="connsiteY30" fmla="*/ 688600 h 688600"/>
              <a:gd name="connsiteX31" fmla="*/ 318484 w 719223"/>
              <a:gd name="connsiteY31" fmla="*/ 665739 h 688600"/>
              <a:gd name="connsiteX32" fmla="*/ 359622 w 719223"/>
              <a:gd name="connsiteY32" fmla="*/ 647131 h 688600"/>
              <a:gd name="connsiteX33" fmla="*/ 400759 w 719223"/>
              <a:gd name="connsiteY33" fmla="*/ 665739 h 688600"/>
              <a:gd name="connsiteX34" fmla="*/ 470762 w 719223"/>
              <a:gd name="connsiteY34" fmla="*/ 686432 h 688600"/>
              <a:gd name="connsiteX35" fmla="*/ 516502 w 719223"/>
              <a:gd name="connsiteY35" fmla="*/ 627008 h 688600"/>
              <a:gd name="connsiteX36" fmla="*/ 537592 w 719223"/>
              <a:gd name="connsiteY36" fmla="*/ 589326 h 688600"/>
              <a:gd name="connsiteX37" fmla="*/ 580454 w 719223"/>
              <a:gd name="connsiteY37" fmla="*/ 580680 h 688600"/>
              <a:gd name="connsiteX38" fmla="*/ 650534 w 719223"/>
              <a:gd name="connsiteY38" fmla="*/ 555754 h 688600"/>
              <a:gd name="connsiteX39" fmla="*/ 652627 w 719223"/>
              <a:gd name="connsiteY39" fmla="*/ 481887 h 688600"/>
              <a:gd name="connsiteX40" fmla="*/ 647654 w 719223"/>
              <a:gd name="connsiteY40" fmla="*/ 437898 h 688600"/>
              <a:gd name="connsiteX41" fmla="*/ 676464 w 719223"/>
              <a:gd name="connsiteY41" fmla="*/ 406865 h 688600"/>
              <a:gd name="connsiteX42" fmla="*/ 616178 w 719223"/>
              <a:gd name="connsiteY42" fmla="*/ 427651 h 688600"/>
              <a:gd name="connsiteX43" fmla="*/ 620459 w 719223"/>
              <a:gd name="connsiteY43" fmla="*/ 489681 h 688600"/>
              <a:gd name="connsiteX44" fmla="*/ 623782 w 719223"/>
              <a:gd name="connsiteY44" fmla="*/ 536198 h 688600"/>
              <a:gd name="connsiteX45" fmla="*/ 578003 w 719223"/>
              <a:gd name="connsiteY45" fmla="*/ 547562 h 688600"/>
              <a:gd name="connsiteX46" fmla="*/ 518134 w 719223"/>
              <a:gd name="connsiteY46" fmla="*/ 562458 h 688600"/>
              <a:gd name="connsiteX47" fmla="*/ 485860 w 719223"/>
              <a:gd name="connsiteY47" fmla="*/ 614402 h 688600"/>
              <a:gd name="connsiteX48" fmla="*/ 460564 w 719223"/>
              <a:gd name="connsiteY48" fmla="*/ 654850 h 688600"/>
              <a:gd name="connsiteX49" fmla="*/ 418176 w 719223"/>
              <a:gd name="connsiteY49" fmla="*/ 637444 h 688600"/>
              <a:gd name="connsiteX50" fmla="*/ 359612 w 719223"/>
              <a:gd name="connsiteY50" fmla="*/ 613901 h 688600"/>
              <a:gd name="connsiteX51" fmla="*/ 301096 w 719223"/>
              <a:gd name="connsiteY51" fmla="*/ 637425 h 688600"/>
              <a:gd name="connsiteX52" fmla="*/ 258698 w 719223"/>
              <a:gd name="connsiteY52" fmla="*/ 654831 h 688600"/>
              <a:gd name="connsiteX53" fmla="*/ 233402 w 719223"/>
              <a:gd name="connsiteY53" fmla="*/ 614383 h 688600"/>
              <a:gd name="connsiteX54" fmla="*/ 201136 w 719223"/>
              <a:gd name="connsiteY54" fmla="*/ 562440 h 688600"/>
              <a:gd name="connsiteX55" fmla="*/ 141246 w 719223"/>
              <a:gd name="connsiteY55" fmla="*/ 547533 h 688600"/>
              <a:gd name="connsiteX56" fmla="*/ 95477 w 719223"/>
              <a:gd name="connsiteY56" fmla="*/ 536170 h 688600"/>
              <a:gd name="connsiteX57" fmla="*/ 98811 w 719223"/>
              <a:gd name="connsiteY57" fmla="*/ 489642 h 688600"/>
              <a:gd name="connsiteX58" fmla="*/ 103092 w 719223"/>
              <a:gd name="connsiteY58" fmla="*/ 427623 h 688600"/>
              <a:gd name="connsiteX59" fmla="*/ 64151 w 719223"/>
              <a:gd name="connsiteY59" fmla="*/ 381522 h 688600"/>
              <a:gd name="connsiteX60" fmla="*/ 33146 w 719223"/>
              <a:gd name="connsiteY60" fmla="*/ 344257 h 688600"/>
              <a:gd name="connsiteX61" fmla="*/ 64143 w 719223"/>
              <a:gd name="connsiteY61" fmla="*/ 307002 h 688600"/>
              <a:gd name="connsiteX62" fmla="*/ 103094 w 719223"/>
              <a:gd name="connsiteY62" fmla="*/ 260892 h 688600"/>
              <a:gd name="connsiteX63" fmla="*/ 98813 w 719223"/>
              <a:gd name="connsiteY63" fmla="*/ 198880 h 688600"/>
              <a:gd name="connsiteX64" fmla="*/ 95479 w 719223"/>
              <a:gd name="connsiteY64" fmla="*/ 152353 h 688600"/>
              <a:gd name="connsiteX65" fmla="*/ 141248 w 719223"/>
              <a:gd name="connsiteY65" fmla="*/ 140989 h 688600"/>
              <a:gd name="connsiteX66" fmla="*/ 201138 w 719223"/>
              <a:gd name="connsiteY66" fmla="*/ 126083 h 688600"/>
              <a:gd name="connsiteX67" fmla="*/ 233404 w 719223"/>
              <a:gd name="connsiteY67" fmla="*/ 74149 h 688600"/>
              <a:gd name="connsiteX68" fmla="*/ 258708 w 719223"/>
              <a:gd name="connsiteY68" fmla="*/ 33701 h 688600"/>
              <a:gd name="connsiteX69" fmla="*/ 262241 w 719223"/>
              <a:gd name="connsiteY69" fmla="*/ 33191 h 688600"/>
              <a:gd name="connsiteX70" fmla="*/ 301068 w 719223"/>
              <a:gd name="connsiteY70" fmla="*/ 51107 h 688600"/>
              <a:gd name="connsiteX71" fmla="*/ 359575 w 719223"/>
              <a:gd name="connsiteY71" fmla="*/ 74621 h 688600"/>
              <a:gd name="connsiteX72" fmla="*/ 418119 w 719223"/>
              <a:gd name="connsiteY72" fmla="*/ 51126 h 688600"/>
              <a:gd name="connsiteX73" fmla="*/ 460525 w 719223"/>
              <a:gd name="connsiteY73" fmla="*/ 33720 h 688600"/>
              <a:gd name="connsiteX74" fmla="*/ 485821 w 719223"/>
              <a:gd name="connsiteY74" fmla="*/ 74166 h 688600"/>
              <a:gd name="connsiteX75" fmla="*/ 518087 w 719223"/>
              <a:gd name="connsiteY75" fmla="*/ 126099 h 688600"/>
              <a:gd name="connsiteX76" fmla="*/ 577977 w 719223"/>
              <a:gd name="connsiteY76" fmla="*/ 141006 h 688600"/>
              <a:gd name="connsiteX77" fmla="*/ 623746 w 719223"/>
              <a:gd name="connsiteY77" fmla="*/ 152369 h 688600"/>
              <a:gd name="connsiteX78" fmla="*/ 620412 w 719223"/>
              <a:gd name="connsiteY78" fmla="*/ 198905 h 688600"/>
              <a:gd name="connsiteX79" fmla="*/ 616131 w 719223"/>
              <a:gd name="connsiteY79" fmla="*/ 260916 h 688600"/>
              <a:gd name="connsiteX80" fmla="*/ 655082 w 719223"/>
              <a:gd name="connsiteY80" fmla="*/ 307027 h 688600"/>
              <a:gd name="connsiteX81" fmla="*/ 686079 w 719223"/>
              <a:gd name="connsiteY81" fmla="*/ 344282 h 688600"/>
              <a:gd name="connsiteX82" fmla="*/ 655074 w 719223"/>
              <a:gd name="connsiteY82" fmla="*/ 381547 h 688600"/>
              <a:gd name="connsiteX83" fmla="*/ 616178 w 719223"/>
              <a:gd name="connsiteY83" fmla="*/ 427651 h 68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719223" h="688600">
                <a:moveTo>
                  <a:pt x="676464" y="406865"/>
                </a:moveTo>
                <a:cubicBezTo>
                  <a:pt x="696502" y="389932"/>
                  <a:pt x="719223" y="370745"/>
                  <a:pt x="719223" y="344286"/>
                </a:cubicBezTo>
                <a:cubicBezTo>
                  <a:pt x="719223" y="317827"/>
                  <a:pt x="696494" y="298649"/>
                  <a:pt x="676475" y="281717"/>
                </a:cubicBezTo>
                <a:cubicBezTo>
                  <a:pt x="663775" y="270988"/>
                  <a:pt x="650650" y="259936"/>
                  <a:pt x="647656" y="250692"/>
                </a:cubicBezTo>
                <a:cubicBezTo>
                  <a:pt x="644408" y="240681"/>
                  <a:pt x="648604" y="223399"/>
                  <a:pt x="652629" y="206703"/>
                </a:cubicBezTo>
                <a:cubicBezTo>
                  <a:pt x="658965" y="180518"/>
                  <a:pt x="665518" y="153451"/>
                  <a:pt x="650546" y="132836"/>
                </a:cubicBezTo>
                <a:cubicBezTo>
                  <a:pt x="635394" y="112067"/>
                  <a:pt x="606226" y="109861"/>
                  <a:pt x="580466" y="107920"/>
                </a:cubicBezTo>
                <a:cubicBezTo>
                  <a:pt x="563420" y="106633"/>
                  <a:pt x="545890" y="105307"/>
                  <a:pt x="537586" y="99264"/>
                </a:cubicBezTo>
                <a:cubicBezTo>
                  <a:pt x="529489" y="93364"/>
                  <a:pt x="522879" y="77217"/>
                  <a:pt x="516504" y="61592"/>
                </a:cubicBezTo>
                <a:cubicBezTo>
                  <a:pt x="506656" y="37501"/>
                  <a:pt x="495500" y="10198"/>
                  <a:pt x="470764" y="2168"/>
                </a:cubicBezTo>
                <a:cubicBezTo>
                  <a:pt x="446919" y="-5579"/>
                  <a:pt x="423413" y="8873"/>
                  <a:pt x="400741" y="22869"/>
                </a:cubicBezTo>
                <a:cubicBezTo>
                  <a:pt x="385892" y="31999"/>
                  <a:pt x="370532" y="41459"/>
                  <a:pt x="359612" y="41459"/>
                </a:cubicBezTo>
                <a:cubicBezTo>
                  <a:pt x="348692" y="41459"/>
                  <a:pt x="333332" y="31989"/>
                  <a:pt x="318474" y="22869"/>
                </a:cubicBezTo>
                <a:cubicBezTo>
                  <a:pt x="295745" y="8871"/>
                  <a:pt x="272298" y="-5543"/>
                  <a:pt x="248461" y="2168"/>
                </a:cubicBezTo>
                <a:cubicBezTo>
                  <a:pt x="223715" y="10198"/>
                  <a:pt x="212569" y="37492"/>
                  <a:pt x="202729" y="61584"/>
                </a:cubicBezTo>
                <a:cubicBezTo>
                  <a:pt x="196336" y="77210"/>
                  <a:pt x="189744" y="93366"/>
                  <a:pt x="181639" y="99266"/>
                </a:cubicBezTo>
                <a:cubicBezTo>
                  <a:pt x="173335" y="105309"/>
                  <a:pt x="155758" y="106635"/>
                  <a:pt x="138759" y="107922"/>
                </a:cubicBezTo>
                <a:cubicBezTo>
                  <a:pt x="112999" y="109816"/>
                  <a:pt x="83831" y="112069"/>
                  <a:pt x="68679" y="132848"/>
                </a:cubicBezTo>
                <a:cubicBezTo>
                  <a:pt x="53707" y="153417"/>
                  <a:pt x="60260" y="180484"/>
                  <a:pt x="66596" y="206715"/>
                </a:cubicBezTo>
                <a:cubicBezTo>
                  <a:pt x="70631" y="223411"/>
                  <a:pt x="74817" y="240693"/>
                  <a:pt x="71567" y="250704"/>
                </a:cubicBezTo>
                <a:cubicBezTo>
                  <a:pt x="68575" y="259909"/>
                  <a:pt x="55468" y="271008"/>
                  <a:pt x="42759" y="281729"/>
                </a:cubicBezTo>
                <a:cubicBezTo>
                  <a:pt x="22708" y="298657"/>
                  <a:pt x="0" y="317843"/>
                  <a:pt x="0" y="344294"/>
                </a:cubicBezTo>
                <a:cubicBezTo>
                  <a:pt x="0" y="370745"/>
                  <a:pt x="22729" y="389941"/>
                  <a:pt x="42759" y="406873"/>
                </a:cubicBezTo>
                <a:cubicBezTo>
                  <a:pt x="55448" y="417593"/>
                  <a:pt x="68575" y="428654"/>
                  <a:pt x="71567" y="437888"/>
                </a:cubicBezTo>
                <a:cubicBezTo>
                  <a:pt x="74815" y="447907"/>
                  <a:pt x="70619" y="465181"/>
                  <a:pt x="66596" y="481877"/>
                </a:cubicBezTo>
                <a:cubicBezTo>
                  <a:pt x="60260" y="508061"/>
                  <a:pt x="53707" y="535128"/>
                  <a:pt x="68679" y="555744"/>
                </a:cubicBezTo>
                <a:cubicBezTo>
                  <a:pt x="83831" y="576522"/>
                  <a:pt x="112999" y="578729"/>
                  <a:pt x="138759" y="580669"/>
                </a:cubicBezTo>
                <a:cubicBezTo>
                  <a:pt x="155805" y="581957"/>
                  <a:pt x="173343" y="583293"/>
                  <a:pt x="181649" y="589326"/>
                </a:cubicBezTo>
                <a:cubicBezTo>
                  <a:pt x="189746" y="595226"/>
                  <a:pt x="196346" y="611373"/>
                  <a:pt x="202731" y="627008"/>
                </a:cubicBezTo>
                <a:cubicBezTo>
                  <a:pt x="212579" y="651099"/>
                  <a:pt x="223727" y="678392"/>
                  <a:pt x="248471" y="686432"/>
                </a:cubicBezTo>
                <a:cubicBezTo>
                  <a:pt x="252921" y="687878"/>
                  <a:pt x="257571" y="688610"/>
                  <a:pt x="262251" y="688600"/>
                </a:cubicBezTo>
                <a:cubicBezTo>
                  <a:pt x="281343" y="688600"/>
                  <a:pt x="300132" y="677009"/>
                  <a:pt x="318484" y="665739"/>
                </a:cubicBezTo>
                <a:cubicBezTo>
                  <a:pt x="333344" y="656591"/>
                  <a:pt x="348704" y="647131"/>
                  <a:pt x="359622" y="647131"/>
                </a:cubicBezTo>
                <a:cubicBezTo>
                  <a:pt x="370540" y="647131"/>
                  <a:pt x="385902" y="656601"/>
                  <a:pt x="400759" y="665739"/>
                </a:cubicBezTo>
                <a:cubicBezTo>
                  <a:pt x="423488" y="679708"/>
                  <a:pt x="446955" y="694151"/>
                  <a:pt x="470762" y="686432"/>
                </a:cubicBezTo>
                <a:cubicBezTo>
                  <a:pt x="495508" y="678392"/>
                  <a:pt x="506664" y="651099"/>
                  <a:pt x="516502" y="627008"/>
                </a:cubicBezTo>
                <a:cubicBezTo>
                  <a:pt x="522885" y="611381"/>
                  <a:pt x="529487" y="595226"/>
                  <a:pt x="537592" y="589326"/>
                </a:cubicBezTo>
                <a:cubicBezTo>
                  <a:pt x="545888" y="583293"/>
                  <a:pt x="563465" y="581967"/>
                  <a:pt x="580454" y="580680"/>
                </a:cubicBezTo>
                <a:cubicBezTo>
                  <a:pt x="606222" y="578786"/>
                  <a:pt x="635429" y="576532"/>
                  <a:pt x="650534" y="555754"/>
                </a:cubicBezTo>
                <a:cubicBezTo>
                  <a:pt x="665506" y="535175"/>
                  <a:pt x="658953" y="508118"/>
                  <a:pt x="652627" y="481887"/>
                </a:cubicBezTo>
                <a:cubicBezTo>
                  <a:pt x="648584" y="465183"/>
                  <a:pt x="644406" y="447909"/>
                  <a:pt x="647654" y="437898"/>
                </a:cubicBezTo>
                <a:cubicBezTo>
                  <a:pt x="650648" y="428682"/>
                  <a:pt x="663775" y="417583"/>
                  <a:pt x="676464" y="406865"/>
                </a:cubicBezTo>
                <a:close/>
                <a:moveTo>
                  <a:pt x="616178" y="427651"/>
                </a:moveTo>
                <a:cubicBezTo>
                  <a:pt x="610031" y="446591"/>
                  <a:pt x="615336" y="468486"/>
                  <a:pt x="620459" y="489681"/>
                </a:cubicBezTo>
                <a:cubicBezTo>
                  <a:pt x="624805" y="507675"/>
                  <a:pt x="629740" y="528016"/>
                  <a:pt x="623782" y="536198"/>
                </a:cubicBezTo>
                <a:cubicBezTo>
                  <a:pt x="617683" y="544570"/>
                  <a:pt x="596603" y="546160"/>
                  <a:pt x="578003" y="547562"/>
                </a:cubicBezTo>
                <a:cubicBezTo>
                  <a:pt x="556393" y="549199"/>
                  <a:pt x="534043" y="550877"/>
                  <a:pt x="518134" y="562458"/>
                </a:cubicBezTo>
                <a:cubicBezTo>
                  <a:pt x="502403" y="573899"/>
                  <a:pt x="493993" y="594496"/>
                  <a:pt x="485860" y="614402"/>
                </a:cubicBezTo>
                <a:cubicBezTo>
                  <a:pt x="478747" y="631818"/>
                  <a:pt x="470707" y="651553"/>
                  <a:pt x="460564" y="654850"/>
                </a:cubicBezTo>
                <a:cubicBezTo>
                  <a:pt x="451330" y="657805"/>
                  <a:pt x="433706" y="647009"/>
                  <a:pt x="418176" y="637444"/>
                </a:cubicBezTo>
                <a:cubicBezTo>
                  <a:pt x="399311" y="625881"/>
                  <a:pt x="379916" y="613901"/>
                  <a:pt x="359612" y="613901"/>
                </a:cubicBezTo>
                <a:cubicBezTo>
                  <a:pt x="339307" y="613901"/>
                  <a:pt x="319837" y="625853"/>
                  <a:pt x="301096" y="637425"/>
                </a:cubicBezTo>
                <a:cubicBezTo>
                  <a:pt x="285565" y="646991"/>
                  <a:pt x="267950" y="657777"/>
                  <a:pt x="258698" y="654831"/>
                </a:cubicBezTo>
                <a:cubicBezTo>
                  <a:pt x="248583" y="651537"/>
                  <a:pt x="240525" y="631800"/>
                  <a:pt x="233402" y="614383"/>
                </a:cubicBezTo>
                <a:cubicBezTo>
                  <a:pt x="225277" y="594496"/>
                  <a:pt x="216858" y="573880"/>
                  <a:pt x="201136" y="562440"/>
                </a:cubicBezTo>
                <a:cubicBezTo>
                  <a:pt x="185227" y="550859"/>
                  <a:pt x="162866" y="549181"/>
                  <a:pt x="141246" y="547533"/>
                </a:cubicBezTo>
                <a:cubicBezTo>
                  <a:pt x="122656" y="546122"/>
                  <a:pt x="101575" y="544541"/>
                  <a:pt x="95477" y="536170"/>
                </a:cubicBezTo>
                <a:cubicBezTo>
                  <a:pt x="89530" y="527977"/>
                  <a:pt x="94464" y="507618"/>
                  <a:pt x="98811" y="489642"/>
                </a:cubicBezTo>
                <a:cubicBezTo>
                  <a:pt x="103934" y="468447"/>
                  <a:pt x="109228" y="446544"/>
                  <a:pt x="103092" y="427623"/>
                </a:cubicBezTo>
                <a:cubicBezTo>
                  <a:pt x="97184" y="409431"/>
                  <a:pt x="80363" y="395245"/>
                  <a:pt x="64151" y="381522"/>
                </a:cubicBezTo>
                <a:cubicBezTo>
                  <a:pt x="49623" y="369211"/>
                  <a:pt x="33146" y="355328"/>
                  <a:pt x="33146" y="344257"/>
                </a:cubicBezTo>
                <a:cubicBezTo>
                  <a:pt x="33146" y="333187"/>
                  <a:pt x="49615" y="319275"/>
                  <a:pt x="64143" y="307002"/>
                </a:cubicBezTo>
                <a:cubicBezTo>
                  <a:pt x="80384" y="293280"/>
                  <a:pt x="97184" y="279093"/>
                  <a:pt x="103094" y="260892"/>
                </a:cubicBezTo>
                <a:cubicBezTo>
                  <a:pt x="109241" y="241952"/>
                  <a:pt x="103936" y="220065"/>
                  <a:pt x="98813" y="198880"/>
                </a:cubicBezTo>
                <a:cubicBezTo>
                  <a:pt x="94466" y="180886"/>
                  <a:pt x="89532" y="160535"/>
                  <a:pt x="95479" y="152353"/>
                </a:cubicBezTo>
                <a:cubicBezTo>
                  <a:pt x="101579" y="143981"/>
                  <a:pt x="122658" y="142391"/>
                  <a:pt x="141248" y="140989"/>
                </a:cubicBezTo>
                <a:cubicBezTo>
                  <a:pt x="162868" y="139350"/>
                  <a:pt x="185227" y="137674"/>
                  <a:pt x="201138" y="126083"/>
                </a:cubicBezTo>
                <a:cubicBezTo>
                  <a:pt x="216858" y="114642"/>
                  <a:pt x="225279" y="94055"/>
                  <a:pt x="233404" y="74149"/>
                </a:cubicBezTo>
                <a:cubicBezTo>
                  <a:pt x="240525" y="56733"/>
                  <a:pt x="248557" y="36988"/>
                  <a:pt x="258708" y="33701"/>
                </a:cubicBezTo>
                <a:cubicBezTo>
                  <a:pt x="259853" y="33349"/>
                  <a:pt x="261043" y="33177"/>
                  <a:pt x="262241" y="33191"/>
                </a:cubicBezTo>
                <a:cubicBezTo>
                  <a:pt x="272014" y="33191"/>
                  <a:pt x="287365" y="42661"/>
                  <a:pt x="301068" y="51107"/>
                </a:cubicBezTo>
                <a:cubicBezTo>
                  <a:pt x="319847" y="62670"/>
                  <a:pt x="339271" y="74621"/>
                  <a:pt x="359575" y="74621"/>
                </a:cubicBezTo>
                <a:cubicBezTo>
                  <a:pt x="379879" y="74621"/>
                  <a:pt x="399311" y="62735"/>
                  <a:pt x="418119" y="51126"/>
                </a:cubicBezTo>
                <a:cubicBezTo>
                  <a:pt x="433650" y="41552"/>
                  <a:pt x="451198" y="30746"/>
                  <a:pt x="460525" y="33720"/>
                </a:cubicBezTo>
                <a:cubicBezTo>
                  <a:pt x="470630" y="37006"/>
                  <a:pt x="478698" y="56751"/>
                  <a:pt x="485821" y="74166"/>
                </a:cubicBezTo>
                <a:cubicBezTo>
                  <a:pt x="493957" y="94053"/>
                  <a:pt x="502365" y="114661"/>
                  <a:pt x="518087" y="126099"/>
                </a:cubicBezTo>
                <a:cubicBezTo>
                  <a:pt x="533996" y="137690"/>
                  <a:pt x="556357" y="139358"/>
                  <a:pt x="577977" y="141006"/>
                </a:cubicBezTo>
                <a:cubicBezTo>
                  <a:pt x="596567" y="142417"/>
                  <a:pt x="617648" y="144008"/>
                  <a:pt x="623746" y="152369"/>
                </a:cubicBezTo>
                <a:cubicBezTo>
                  <a:pt x="629693" y="160562"/>
                  <a:pt x="624769" y="180921"/>
                  <a:pt x="620412" y="198905"/>
                </a:cubicBezTo>
                <a:cubicBezTo>
                  <a:pt x="615289" y="220090"/>
                  <a:pt x="609995" y="241995"/>
                  <a:pt x="616131" y="260916"/>
                </a:cubicBezTo>
                <a:cubicBezTo>
                  <a:pt x="622039" y="279118"/>
                  <a:pt x="638860" y="293304"/>
                  <a:pt x="655082" y="307027"/>
                </a:cubicBezTo>
                <a:cubicBezTo>
                  <a:pt x="669610" y="319338"/>
                  <a:pt x="686079" y="333211"/>
                  <a:pt x="686079" y="344282"/>
                </a:cubicBezTo>
                <a:cubicBezTo>
                  <a:pt x="686079" y="355352"/>
                  <a:pt x="669610" y="369264"/>
                  <a:pt x="655074" y="381547"/>
                </a:cubicBezTo>
                <a:cubicBezTo>
                  <a:pt x="638829" y="395271"/>
                  <a:pt x="622039" y="409458"/>
                  <a:pt x="616178" y="427651"/>
                </a:cubicBezTo>
                <a:close/>
              </a:path>
            </a:pathLst>
          </a:custGeom>
          <a:solidFill>
            <a:srgbClr val="88817C"/>
          </a:solidFill>
          <a:ln w="6350" cap="flat">
            <a:solidFill>
              <a:srgbClr val="88817C"/>
            </a:solidFill>
            <a:prstDash val="solid"/>
            <a:miter/>
          </a:ln>
        </p:spPr>
        <p:txBody>
          <a:bodyPr rtlCol="0" anchor="ctr"/>
          <a:lstStyle/>
          <a:p>
            <a:endParaRPr lang="en-IN"/>
          </a:p>
        </p:txBody>
      </p:sp>
      <p:grpSp>
        <p:nvGrpSpPr>
          <p:cNvPr id="65" name="Group 64">
            <a:extLst>
              <a:ext uri="{FF2B5EF4-FFF2-40B4-BE49-F238E27FC236}">
                <a16:creationId xmlns:a16="http://schemas.microsoft.com/office/drawing/2014/main" id="{1B0EB69B-85A0-FD68-B7CF-E7748854D740}"/>
              </a:ext>
            </a:extLst>
          </p:cNvPr>
          <p:cNvGrpSpPr/>
          <p:nvPr/>
        </p:nvGrpSpPr>
        <p:grpSpPr>
          <a:xfrm>
            <a:off x="4257685" y="3938736"/>
            <a:ext cx="315415" cy="180237"/>
            <a:chOff x="6840948" y="1372275"/>
            <a:chExt cx="630000" cy="360000"/>
          </a:xfrm>
          <a:solidFill>
            <a:srgbClr val="88817C"/>
          </a:solidFill>
        </p:grpSpPr>
        <p:sp>
          <p:nvSpPr>
            <p:cNvPr id="66" name="Freeform: Shape 65">
              <a:extLst>
                <a:ext uri="{FF2B5EF4-FFF2-40B4-BE49-F238E27FC236}">
                  <a16:creationId xmlns:a16="http://schemas.microsoft.com/office/drawing/2014/main" id="{B74D126B-D11A-F7A2-73A6-9EE6892CE425}"/>
                </a:ext>
              </a:extLst>
            </p:cNvPr>
            <p:cNvSpPr/>
            <p:nvPr/>
          </p:nvSpPr>
          <p:spPr>
            <a:xfrm>
              <a:off x="7290948" y="1432275"/>
              <a:ext cx="180000" cy="300000"/>
            </a:xfrm>
            <a:custGeom>
              <a:avLst/>
              <a:gdLst>
                <a:gd name="connsiteX0" fmla="*/ 150000 w 180000"/>
                <a:gd name="connsiteY0" fmla="*/ 300000 h 300000"/>
                <a:gd name="connsiteX1" fmla="*/ 30000 w 180000"/>
                <a:gd name="connsiteY1" fmla="*/ 300000 h 300000"/>
                <a:gd name="connsiteX2" fmla="*/ 0 w 180000"/>
                <a:gd name="connsiteY2" fmla="*/ 270000 h 300000"/>
                <a:gd name="connsiteX3" fmla="*/ 0 w 180000"/>
                <a:gd name="connsiteY3" fmla="*/ 30000 h 300000"/>
                <a:gd name="connsiteX4" fmla="*/ 30000 w 180000"/>
                <a:gd name="connsiteY4" fmla="*/ 0 h 300000"/>
                <a:gd name="connsiteX5" fmla="*/ 150000 w 180000"/>
                <a:gd name="connsiteY5" fmla="*/ 0 h 300000"/>
                <a:gd name="connsiteX6" fmla="*/ 180000 w 180000"/>
                <a:gd name="connsiteY6" fmla="*/ 30000 h 300000"/>
                <a:gd name="connsiteX7" fmla="*/ 180000 w 180000"/>
                <a:gd name="connsiteY7" fmla="*/ 270000 h 300000"/>
                <a:gd name="connsiteX8" fmla="*/ 150000 w 180000"/>
                <a:gd name="connsiteY8" fmla="*/ 300000 h 300000"/>
                <a:gd name="connsiteX9" fmla="*/ 30000 w 180000"/>
                <a:gd name="connsiteY9" fmla="*/ 30000 h 300000"/>
                <a:gd name="connsiteX10" fmla="*/ 30000 w 180000"/>
                <a:gd name="connsiteY10" fmla="*/ 270000 h 300000"/>
                <a:gd name="connsiteX11" fmla="*/ 150000 w 180000"/>
                <a:gd name="connsiteY11" fmla="*/ 270000 h 300000"/>
                <a:gd name="connsiteX12" fmla="*/ 150000 w 180000"/>
                <a:gd name="connsiteY12" fmla="*/ 30000 h 3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00" h="300000">
                  <a:moveTo>
                    <a:pt x="150000" y="300000"/>
                  </a:moveTo>
                  <a:lnTo>
                    <a:pt x="30000" y="300000"/>
                  </a:lnTo>
                  <a:cubicBezTo>
                    <a:pt x="13439" y="299984"/>
                    <a:pt x="16" y="286562"/>
                    <a:pt x="0" y="270000"/>
                  </a:cubicBezTo>
                  <a:lnTo>
                    <a:pt x="0" y="30000"/>
                  </a:lnTo>
                  <a:cubicBezTo>
                    <a:pt x="16" y="13439"/>
                    <a:pt x="13439" y="17"/>
                    <a:pt x="30000" y="0"/>
                  </a:cubicBezTo>
                  <a:lnTo>
                    <a:pt x="150000" y="0"/>
                  </a:lnTo>
                  <a:cubicBezTo>
                    <a:pt x="166561" y="17"/>
                    <a:pt x="179984" y="13439"/>
                    <a:pt x="180000" y="30000"/>
                  </a:cubicBezTo>
                  <a:lnTo>
                    <a:pt x="180000" y="270000"/>
                  </a:lnTo>
                  <a:cubicBezTo>
                    <a:pt x="179984" y="286562"/>
                    <a:pt x="166561" y="299984"/>
                    <a:pt x="150000" y="300000"/>
                  </a:cubicBezTo>
                  <a:close/>
                  <a:moveTo>
                    <a:pt x="30000" y="30000"/>
                  </a:moveTo>
                  <a:lnTo>
                    <a:pt x="30000" y="270000"/>
                  </a:lnTo>
                  <a:lnTo>
                    <a:pt x="150000" y="270000"/>
                  </a:lnTo>
                  <a:lnTo>
                    <a:pt x="150000" y="30000"/>
                  </a:lnTo>
                  <a:close/>
                </a:path>
              </a:pathLst>
            </a:custGeom>
            <a:grpFill/>
            <a:ln w="14883"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F8E3EFB9-264A-7512-6385-F231A647D89C}"/>
                </a:ext>
              </a:extLst>
            </p:cNvPr>
            <p:cNvSpPr/>
            <p:nvPr/>
          </p:nvSpPr>
          <p:spPr>
            <a:xfrm>
              <a:off x="7065948" y="1372275"/>
              <a:ext cx="180000" cy="360000"/>
            </a:xfrm>
            <a:custGeom>
              <a:avLst/>
              <a:gdLst>
                <a:gd name="connsiteX0" fmla="*/ 150000 w 180000"/>
                <a:gd name="connsiteY0" fmla="*/ 360000 h 360000"/>
                <a:gd name="connsiteX1" fmla="*/ 30000 w 180000"/>
                <a:gd name="connsiteY1" fmla="*/ 360000 h 360000"/>
                <a:gd name="connsiteX2" fmla="*/ 0 w 180000"/>
                <a:gd name="connsiteY2" fmla="*/ 330000 h 360000"/>
                <a:gd name="connsiteX3" fmla="*/ 0 w 180000"/>
                <a:gd name="connsiteY3" fmla="*/ 30000 h 360000"/>
                <a:gd name="connsiteX4" fmla="*/ 30000 w 180000"/>
                <a:gd name="connsiteY4" fmla="*/ 0 h 360000"/>
                <a:gd name="connsiteX5" fmla="*/ 150000 w 180000"/>
                <a:gd name="connsiteY5" fmla="*/ 0 h 360000"/>
                <a:gd name="connsiteX6" fmla="*/ 180000 w 180000"/>
                <a:gd name="connsiteY6" fmla="*/ 30000 h 360000"/>
                <a:gd name="connsiteX7" fmla="*/ 180000 w 180000"/>
                <a:gd name="connsiteY7" fmla="*/ 330000 h 360000"/>
                <a:gd name="connsiteX8" fmla="*/ 150000 w 180000"/>
                <a:gd name="connsiteY8" fmla="*/ 360000 h 360000"/>
                <a:gd name="connsiteX9" fmla="*/ 30000 w 180000"/>
                <a:gd name="connsiteY9" fmla="*/ 30000 h 360000"/>
                <a:gd name="connsiteX10" fmla="*/ 30000 w 180000"/>
                <a:gd name="connsiteY10" fmla="*/ 330000 h 360000"/>
                <a:gd name="connsiteX11" fmla="*/ 150000 w 180000"/>
                <a:gd name="connsiteY11" fmla="*/ 330000 h 360000"/>
                <a:gd name="connsiteX12" fmla="*/ 150000 w 180000"/>
                <a:gd name="connsiteY12" fmla="*/ 3000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00" h="360000">
                  <a:moveTo>
                    <a:pt x="150000" y="360000"/>
                  </a:moveTo>
                  <a:lnTo>
                    <a:pt x="30000" y="360000"/>
                  </a:lnTo>
                  <a:cubicBezTo>
                    <a:pt x="13439" y="359984"/>
                    <a:pt x="17" y="346562"/>
                    <a:pt x="0" y="330000"/>
                  </a:cubicBezTo>
                  <a:lnTo>
                    <a:pt x="0" y="30000"/>
                  </a:lnTo>
                  <a:cubicBezTo>
                    <a:pt x="17" y="13439"/>
                    <a:pt x="13439" y="17"/>
                    <a:pt x="30000" y="0"/>
                  </a:cubicBezTo>
                  <a:lnTo>
                    <a:pt x="150000" y="0"/>
                  </a:lnTo>
                  <a:cubicBezTo>
                    <a:pt x="166561" y="17"/>
                    <a:pt x="179983" y="13439"/>
                    <a:pt x="180000" y="30000"/>
                  </a:cubicBezTo>
                  <a:lnTo>
                    <a:pt x="180000" y="330000"/>
                  </a:lnTo>
                  <a:cubicBezTo>
                    <a:pt x="179983" y="346562"/>
                    <a:pt x="166561" y="359984"/>
                    <a:pt x="150000" y="360000"/>
                  </a:cubicBezTo>
                  <a:close/>
                  <a:moveTo>
                    <a:pt x="30000" y="30000"/>
                  </a:moveTo>
                  <a:lnTo>
                    <a:pt x="30000" y="330000"/>
                  </a:lnTo>
                  <a:lnTo>
                    <a:pt x="150000" y="330000"/>
                  </a:lnTo>
                  <a:lnTo>
                    <a:pt x="150000" y="30000"/>
                  </a:lnTo>
                  <a:close/>
                </a:path>
              </a:pathLst>
            </a:custGeom>
            <a:grpFill/>
            <a:ln w="14883"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A3E96B0C-829C-CE56-03D2-0F4F8807BB4D}"/>
                </a:ext>
              </a:extLst>
            </p:cNvPr>
            <p:cNvSpPr/>
            <p:nvPr/>
          </p:nvSpPr>
          <p:spPr>
            <a:xfrm>
              <a:off x="6840948" y="1477275"/>
              <a:ext cx="180000" cy="255000"/>
            </a:xfrm>
            <a:custGeom>
              <a:avLst/>
              <a:gdLst>
                <a:gd name="connsiteX0" fmla="*/ 150000 w 180000"/>
                <a:gd name="connsiteY0" fmla="*/ 255000 h 255000"/>
                <a:gd name="connsiteX1" fmla="*/ 30000 w 180000"/>
                <a:gd name="connsiteY1" fmla="*/ 255000 h 255000"/>
                <a:gd name="connsiteX2" fmla="*/ 0 w 180000"/>
                <a:gd name="connsiteY2" fmla="*/ 225000 h 255000"/>
                <a:gd name="connsiteX3" fmla="*/ 0 w 180000"/>
                <a:gd name="connsiteY3" fmla="*/ 30000 h 255000"/>
                <a:gd name="connsiteX4" fmla="*/ 30000 w 180000"/>
                <a:gd name="connsiteY4" fmla="*/ 0 h 255000"/>
                <a:gd name="connsiteX5" fmla="*/ 150000 w 180000"/>
                <a:gd name="connsiteY5" fmla="*/ 0 h 255000"/>
                <a:gd name="connsiteX6" fmla="*/ 180000 w 180000"/>
                <a:gd name="connsiteY6" fmla="*/ 30000 h 255000"/>
                <a:gd name="connsiteX7" fmla="*/ 180000 w 180000"/>
                <a:gd name="connsiteY7" fmla="*/ 225000 h 255000"/>
                <a:gd name="connsiteX8" fmla="*/ 150000 w 180000"/>
                <a:gd name="connsiteY8" fmla="*/ 255000 h 255000"/>
                <a:gd name="connsiteX9" fmla="*/ 30000 w 180000"/>
                <a:gd name="connsiteY9" fmla="*/ 30000 h 255000"/>
                <a:gd name="connsiteX10" fmla="*/ 30000 w 180000"/>
                <a:gd name="connsiteY10" fmla="*/ 225000 h 255000"/>
                <a:gd name="connsiteX11" fmla="*/ 150000 w 180000"/>
                <a:gd name="connsiteY11" fmla="*/ 225000 h 255000"/>
                <a:gd name="connsiteX12" fmla="*/ 150000 w 180000"/>
                <a:gd name="connsiteY12" fmla="*/ 30000 h 25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00" h="255000">
                  <a:moveTo>
                    <a:pt x="150000" y="255000"/>
                  </a:moveTo>
                  <a:lnTo>
                    <a:pt x="30000" y="255000"/>
                  </a:lnTo>
                  <a:cubicBezTo>
                    <a:pt x="13438" y="254984"/>
                    <a:pt x="17" y="241561"/>
                    <a:pt x="0" y="225000"/>
                  </a:cubicBezTo>
                  <a:lnTo>
                    <a:pt x="0" y="30000"/>
                  </a:lnTo>
                  <a:cubicBezTo>
                    <a:pt x="17" y="13439"/>
                    <a:pt x="13438" y="17"/>
                    <a:pt x="30000" y="0"/>
                  </a:cubicBezTo>
                  <a:lnTo>
                    <a:pt x="150000" y="0"/>
                  </a:lnTo>
                  <a:cubicBezTo>
                    <a:pt x="166562" y="17"/>
                    <a:pt x="179984" y="13439"/>
                    <a:pt x="180000" y="30000"/>
                  </a:cubicBezTo>
                  <a:lnTo>
                    <a:pt x="180000" y="225000"/>
                  </a:lnTo>
                  <a:cubicBezTo>
                    <a:pt x="179984" y="241561"/>
                    <a:pt x="166562" y="254984"/>
                    <a:pt x="150000" y="255000"/>
                  </a:cubicBezTo>
                  <a:close/>
                  <a:moveTo>
                    <a:pt x="30000" y="30000"/>
                  </a:moveTo>
                  <a:lnTo>
                    <a:pt x="30000" y="225000"/>
                  </a:lnTo>
                  <a:lnTo>
                    <a:pt x="150000" y="225000"/>
                  </a:lnTo>
                  <a:lnTo>
                    <a:pt x="150000" y="30000"/>
                  </a:lnTo>
                  <a:close/>
                </a:path>
              </a:pathLst>
            </a:custGeom>
            <a:grpFill/>
            <a:ln w="14883" cap="flat">
              <a:noFill/>
              <a:prstDash val="solid"/>
              <a:miter/>
            </a:ln>
          </p:spPr>
          <p:txBody>
            <a:bodyPr rtlCol="0" anchor="ctr"/>
            <a:lstStyle/>
            <a:p>
              <a:endParaRPr lang="en-IN"/>
            </a:p>
          </p:txBody>
        </p:sp>
      </p:grpSp>
      <p:sp>
        <p:nvSpPr>
          <p:cNvPr id="69" name="Graphic 5">
            <a:extLst>
              <a:ext uri="{FF2B5EF4-FFF2-40B4-BE49-F238E27FC236}">
                <a16:creationId xmlns:a16="http://schemas.microsoft.com/office/drawing/2014/main" id="{1CD20250-EF17-5F48-66B1-D01E26065C62}"/>
              </a:ext>
            </a:extLst>
          </p:cNvPr>
          <p:cNvSpPr/>
          <p:nvPr/>
        </p:nvSpPr>
        <p:spPr>
          <a:xfrm rot="2700000">
            <a:off x="605653" y="5251707"/>
            <a:ext cx="211421" cy="211654"/>
          </a:xfrm>
          <a:custGeom>
            <a:avLst/>
            <a:gdLst>
              <a:gd name="connsiteX0" fmla="*/ 304875 w 638437"/>
              <a:gd name="connsiteY0" fmla="*/ 531141 h 639140"/>
              <a:gd name="connsiteX1" fmla="*/ 226125 w 638437"/>
              <a:gd name="connsiteY1" fmla="*/ 609891 h 639140"/>
              <a:gd name="connsiteX2" fmla="*/ 222188 w 638437"/>
              <a:gd name="connsiteY2" fmla="*/ 628453 h 639140"/>
              <a:gd name="connsiteX3" fmla="*/ 237938 w 638437"/>
              <a:gd name="connsiteY3" fmla="*/ 639141 h 639140"/>
              <a:gd name="connsiteX4" fmla="*/ 621563 w 638437"/>
              <a:gd name="connsiteY4" fmla="*/ 639141 h 639140"/>
              <a:gd name="connsiteX5" fmla="*/ 638438 w 638437"/>
              <a:gd name="connsiteY5" fmla="*/ 622266 h 639140"/>
              <a:gd name="connsiteX6" fmla="*/ 638438 w 638437"/>
              <a:gd name="connsiteY6" fmla="*/ 238641 h 639140"/>
              <a:gd name="connsiteX7" fmla="*/ 627750 w 638437"/>
              <a:gd name="connsiteY7" fmla="*/ 222891 h 639140"/>
              <a:gd name="connsiteX8" fmla="*/ 609188 w 638437"/>
              <a:gd name="connsiteY8" fmla="*/ 226266 h 639140"/>
              <a:gd name="connsiteX9" fmla="*/ 530438 w 638437"/>
              <a:gd name="connsiteY9" fmla="*/ 305016 h 639140"/>
              <a:gd name="connsiteX10" fmla="*/ 231188 w 638437"/>
              <a:gd name="connsiteY10" fmla="*/ 4641 h 639140"/>
              <a:gd name="connsiteX11" fmla="*/ 207563 w 638437"/>
              <a:gd name="connsiteY11" fmla="*/ 4641 h 639140"/>
              <a:gd name="connsiteX12" fmla="*/ 5063 w 638437"/>
              <a:gd name="connsiteY12" fmla="*/ 207141 h 639140"/>
              <a:gd name="connsiteX13" fmla="*/ 0 w 638437"/>
              <a:gd name="connsiteY13" fmla="*/ 218953 h 639140"/>
              <a:gd name="connsiteX14" fmla="*/ 5063 w 638437"/>
              <a:gd name="connsiteY14" fmla="*/ 230766 h 639140"/>
              <a:gd name="connsiteX15" fmla="*/ 219375 w 638437"/>
              <a:gd name="connsiteY15" fmla="*/ 40641 h 639140"/>
              <a:gd name="connsiteX16" fmla="*/ 519750 w 638437"/>
              <a:gd name="connsiteY16" fmla="*/ 341016 h 639140"/>
              <a:gd name="connsiteX17" fmla="*/ 543375 w 638437"/>
              <a:gd name="connsiteY17" fmla="*/ 341016 h 639140"/>
              <a:gd name="connsiteX18" fmla="*/ 605250 w 638437"/>
              <a:gd name="connsiteY18" fmla="*/ 279141 h 639140"/>
              <a:gd name="connsiteX19" fmla="*/ 605250 w 638437"/>
              <a:gd name="connsiteY19" fmla="*/ 604828 h 639140"/>
              <a:gd name="connsiteX20" fmla="*/ 279563 w 638437"/>
              <a:gd name="connsiteY20" fmla="*/ 604828 h 639140"/>
              <a:gd name="connsiteX21" fmla="*/ 341438 w 638437"/>
              <a:gd name="connsiteY21" fmla="*/ 542953 h 639140"/>
              <a:gd name="connsiteX22" fmla="*/ 346500 w 638437"/>
              <a:gd name="connsiteY22" fmla="*/ 531141 h 639140"/>
              <a:gd name="connsiteX23" fmla="*/ 341438 w 638437"/>
              <a:gd name="connsiteY23" fmla="*/ 519328 h 639140"/>
              <a:gd name="connsiteX24" fmla="*/ 40500 w 638437"/>
              <a:gd name="connsiteY24" fmla="*/ 218953 h 639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38437" h="639140">
                <a:moveTo>
                  <a:pt x="304875" y="531141"/>
                </a:moveTo>
                <a:lnTo>
                  <a:pt x="226125" y="609891"/>
                </a:lnTo>
                <a:cubicBezTo>
                  <a:pt x="221063" y="614953"/>
                  <a:pt x="219938" y="621703"/>
                  <a:pt x="222188" y="628453"/>
                </a:cubicBezTo>
                <a:cubicBezTo>
                  <a:pt x="225000" y="634641"/>
                  <a:pt x="231188" y="639141"/>
                  <a:pt x="237938" y="639141"/>
                </a:cubicBezTo>
                <a:lnTo>
                  <a:pt x="621563" y="639141"/>
                </a:lnTo>
                <a:cubicBezTo>
                  <a:pt x="631125" y="639141"/>
                  <a:pt x="638438" y="631828"/>
                  <a:pt x="638438" y="622266"/>
                </a:cubicBezTo>
                <a:lnTo>
                  <a:pt x="638438" y="238641"/>
                </a:lnTo>
                <a:cubicBezTo>
                  <a:pt x="638438" y="231891"/>
                  <a:pt x="634500" y="225703"/>
                  <a:pt x="627750" y="222891"/>
                </a:cubicBezTo>
                <a:cubicBezTo>
                  <a:pt x="621563" y="220078"/>
                  <a:pt x="614250" y="221766"/>
                  <a:pt x="609188" y="226266"/>
                </a:cubicBezTo>
                <a:lnTo>
                  <a:pt x="530438" y="305016"/>
                </a:lnTo>
                <a:lnTo>
                  <a:pt x="231188" y="4641"/>
                </a:lnTo>
                <a:cubicBezTo>
                  <a:pt x="225000" y="-1547"/>
                  <a:pt x="213750" y="-1547"/>
                  <a:pt x="207563" y="4641"/>
                </a:cubicBezTo>
                <a:lnTo>
                  <a:pt x="5063" y="207141"/>
                </a:lnTo>
                <a:cubicBezTo>
                  <a:pt x="1688" y="210516"/>
                  <a:pt x="0" y="214453"/>
                  <a:pt x="0" y="218953"/>
                </a:cubicBezTo>
                <a:cubicBezTo>
                  <a:pt x="0" y="223453"/>
                  <a:pt x="1688" y="227953"/>
                  <a:pt x="5063" y="230766"/>
                </a:cubicBezTo>
                <a:close/>
                <a:moveTo>
                  <a:pt x="219375" y="40641"/>
                </a:moveTo>
                <a:lnTo>
                  <a:pt x="519750" y="341016"/>
                </a:lnTo>
                <a:cubicBezTo>
                  <a:pt x="526500" y="347766"/>
                  <a:pt x="537188" y="347766"/>
                  <a:pt x="543375" y="341016"/>
                </a:cubicBezTo>
                <a:lnTo>
                  <a:pt x="605250" y="279141"/>
                </a:lnTo>
                <a:lnTo>
                  <a:pt x="605250" y="604828"/>
                </a:lnTo>
                <a:lnTo>
                  <a:pt x="279563" y="604828"/>
                </a:lnTo>
                <a:lnTo>
                  <a:pt x="341438" y="542953"/>
                </a:lnTo>
                <a:cubicBezTo>
                  <a:pt x="344813" y="539578"/>
                  <a:pt x="346500" y="535641"/>
                  <a:pt x="346500" y="531141"/>
                </a:cubicBezTo>
                <a:cubicBezTo>
                  <a:pt x="346500" y="526641"/>
                  <a:pt x="344813" y="522141"/>
                  <a:pt x="341438" y="519328"/>
                </a:cubicBezTo>
                <a:lnTo>
                  <a:pt x="40500" y="218953"/>
                </a:lnTo>
                <a:close/>
              </a:path>
            </a:pathLst>
          </a:custGeom>
          <a:solidFill>
            <a:srgbClr val="D7DADB"/>
          </a:solidFill>
          <a:ln w="5581" cap="flat">
            <a:noFill/>
            <a:prstDash val="solid"/>
            <a:miter/>
          </a:ln>
        </p:spPr>
        <p:txBody>
          <a:bodyPr rtlCol="0" anchor="ctr"/>
          <a:lstStyle/>
          <a:p>
            <a:endParaRPr lang="en-IN"/>
          </a:p>
        </p:txBody>
      </p:sp>
      <p:sp>
        <p:nvSpPr>
          <p:cNvPr id="70" name="Graphic 5">
            <a:extLst>
              <a:ext uri="{FF2B5EF4-FFF2-40B4-BE49-F238E27FC236}">
                <a16:creationId xmlns:a16="http://schemas.microsoft.com/office/drawing/2014/main" id="{26DDD492-443C-6C0B-3293-EBF72CCC42B3}"/>
              </a:ext>
            </a:extLst>
          </p:cNvPr>
          <p:cNvSpPr/>
          <p:nvPr/>
        </p:nvSpPr>
        <p:spPr>
          <a:xfrm rot="13500000">
            <a:off x="605655" y="4723302"/>
            <a:ext cx="211421" cy="211654"/>
          </a:xfrm>
          <a:custGeom>
            <a:avLst/>
            <a:gdLst>
              <a:gd name="connsiteX0" fmla="*/ 304875 w 638437"/>
              <a:gd name="connsiteY0" fmla="*/ 531141 h 639140"/>
              <a:gd name="connsiteX1" fmla="*/ 226125 w 638437"/>
              <a:gd name="connsiteY1" fmla="*/ 609891 h 639140"/>
              <a:gd name="connsiteX2" fmla="*/ 222188 w 638437"/>
              <a:gd name="connsiteY2" fmla="*/ 628453 h 639140"/>
              <a:gd name="connsiteX3" fmla="*/ 237938 w 638437"/>
              <a:gd name="connsiteY3" fmla="*/ 639141 h 639140"/>
              <a:gd name="connsiteX4" fmla="*/ 621563 w 638437"/>
              <a:gd name="connsiteY4" fmla="*/ 639141 h 639140"/>
              <a:gd name="connsiteX5" fmla="*/ 638438 w 638437"/>
              <a:gd name="connsiteY5" fmla="*/ 622266 h 639140"/>
              <a:gd name="connsiteX6" fmla="*/ 638438 w 638437"/>
              <a:gd name="connsiteY6" fmla="*/ 238641 h 639140"/>
              <a:gd name="connsiteX7" fmla="*/ 627750 w 638437"/>
              <a:gd name="connsiteY7" fmla="*/ 222891 h 639140"/>
              <a:gd name="connsiteX8" fmla="*/ 609188 w 638437"/>
              <a:gd name="connsiteY8" fmla="*/ 226266 h 639140"/>
              <a:gd name="connsiteX9" fmla="*/ 530438 w 638437"/>
              <a:gd name="connsiteY9" fmla="*/ 305016 h 639140"/>
              <a:gd name="connsiteX10" fmla="*/ 231188 w 638437"/>
              <a:gd name="connsiteY10" fmla="*/ 4641 h 639140"/>
              <a:gd name="connsiteX11" fmla="*/ 207563 w 638437"/>
              <a:gd name="connsiteY11" fmla="*/ 4641 h 639140"/>
              <a:gd name="connsiteX12" fmla="*/ 5063 w 638437"/>
              <a:gd name="connsiteY12" fmla="*/ 207141 h 639140"/>
              <a:gd name="connsiteX13" fmla="*/ 0 w 638437"/>
              <a:gd name="connsiteY13" fmla="*/ 218953 h 639140"/>
              <a:gd name="connsiteX14" fmla="*/ 5063 w 638437"/>
              <a:gd name="connsiteY14" fmla="*/ 230766 h 639140"/>
              <a:gd name="connsiteX15" fmla="*/ 219375 w 638437"/>
              <a:gd name="connsiteY15" fmla="*/ 40641 h 639140"/>
              <a:gd name="connsiteX16" fmla="*/ 519750 w 638437"/>
              <a:gd name="connsiteY16" fmla="*/ 341016 h 639140"/>
              <a:gd name="connsiteX17" fmla="*/ 543375 w 638437"/>
              <a:gd name="connsiteY17" fmla="*/ 341016 h 639140"/>
              <a:gd name="connsiteX18" fmla="*/ 605250 w 638437"/>
              <a:gd name="connsiteY18" fmla="*/ 279141 h 639140"/>
              <a:gd name="connsiteX19" fmla="*/ 605250 w 638437"/>
              <a:gd name="connsiteY19" fmla="*/ 604828 h 639140"/>
              <a:gd name="connsiteX20" fmla="*/ 279563 w 638437"/>
              <a:gd name="connsiteY20" fmla="*/ 604828 h 639140"/>
              <a:gd name="connsiteX21" fmla="*/ 341438 w 638437"/>
              <a:gd name="connsiteY21" fmla="*/ 542953 h 639140"/>
              <a:gd name="connsiteX22" fmla="*/ 346500 w 638437"/>
              <a:gd name="connsiteY22" fmla="*/ 531141 h 639140"/>
              <a:gd name="connsiteX23" fmla="*/ 341438 w 638437"/>
              <a:gd name="connsiteY23" fmla="*/ 519328 h 639140"/>
              <a:gd name="connsiteX24" fmla="*/ 40500 w 638437"/>
              <a:gd name="connsiteY24" fmla="*/ 218953 h 639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38437" h="639140">
                <a:moveTo>
                  <a:pt x="304875" y="531141"/>
                </a:moveTo>
                <a:lnTo>
                  <a:pt x="226125" y="609891"/>
                </a:lnTo>
                <a:cubicBezTo>
                  <a:pt x="221063" y="614953"/>
                  <a:pt x="219938" y="621703"/>
                  <a:pt x="222188" y="628453"/>
                </a:cubicBezTo>
                <a:cubicBezTo>
                  <a:pt x="225000" y="634641"/>
                  <a:pt x="231188" y="639141"/>
                  <a:pt x="237938" y="639141"/>
                </a:cubicBezTo>
                <a:lnTo>
                  <a:pt x="621563" y="639141"/>
                </a:lnTo>
                <a:cubicBezTo>
                  <a:pt x="631125" y="639141"/>
                  <a:pt x="638438" y="631828"/>
                  <a:pt x="638438" y="622266"/>
                </a:cubicBezTo>
                <a:lnTo>
                  <a:pt x="638438" y="238641"/>
                </a:lnTo>
                <a:cubicBezTo>
                  <a:pt x="638438" y="231891"/>
                  <a:pt x="634500" y="225703"/>
                  <a:pt x="627750" y="222891"/>
                </a:cubicBezTo>
                <a:cubicBezTo>
                  <a:pt x="621563" y="220078"/>
                  <a:pt x="614250" y="221766"/>
                  <a:pt x="609188" y="226266"/>
                </a:cubicBezTo>
                <a:lnTo>
                  <a:pt x="530438" y="305016"/>
                </a:lnTo>
                <a:lnTo>
                  <a:pt x="231188" y="4641"/>
                </a:lnTo>
                <a:cubicBezTo>
                  <a:pt x="225000" y="-1547"/>
                  <a:pt x="213750" y="-1547"/>
                  <a:pt x="207563" y="4641"/>
                </a:cubicBezTo>
                <a:lnTo>
                  <a:pt x="5063" y="207141"/>
                </a:lnTo>
                <a:cubicBezTo>
                  <a:pt x="1688" y="210516"/>
                  <a:pt x="0" y="214453"/>
                  <a:pt x="0" y="218953"/>
                </a:cubicBezTo>
                <a:cubicBezTo>
                  <a:pt x="0" y="223453"/>
                  <a:pt x="1688" y="227953"/>
                  <a:pt x="5063" y="230766"/>
                </a:cubicBezTo>
                <a:close/>
                <a:moveTo>
                  <a:pt x="219375" y="40641"/>
                </a:moveTo>
                <a:lnTo>
                  <a:pt x="519750" y="341016"/>
                </a:lnTo>
                <a:cubicBezTo>
                  <a:pt x="526500" y="347766"/>
                  <a:pt x="537188" y="347766"/>
                  <a:pt x="543375" y="341016"/>
                </a:cubicBezTo>
                <a:lnTo>
                  <a:pt x="605250" y="279141"/>
                </a:lnTo>
                <a:lnTo>
                  <a:pt x="605250" y="604828"/>
                </a:lnTo>
                <a:lnTo>
                  <a:pt x="279563" y="604828"/>
                </a:lnTo>
                <a:lnTo>
                  <a:pt x="341438" y="542953"/>
                </a:lnTo>
                <a:cubicBezTo>
                  <a:pt x="344813" y="539578"/>
                  <a:pt x="346500" y="535641"/>
                  <a:pt x="346500" y="531141"/>
                </a:cubicBezTo>
                <a:cubicBezTo>
                  <a:pt x="346500" y="526641"/>
                  <a:pt x="344813" y="522141"/>
                  <a:pt x="341438" y="519328"/>
                </a:cubicBezTo>
                <a:lnTo>
                  <a:pt x="40500" y="218953"/>
                </a:lnTo>
                <a:close/>
              </a:path>
            </a:pathLst>
          </a:custGeom>
          <a:solidFill>
            <a:srgbClr val="D7DADB"/>
          </a:solidFill>
          <a:ln w="5581" cap="flat">
            <a:noFill/>
            <a:prstDash val="solid"/>
            <a:miter/>
          </a:ln>
        </p:spPr>
        <p:txBody>
          <a:bodyPr rtlCol="0" anchor="ctr"/>
          <a:lstStyle/>
          <a:p>
            <a:endParaRPr lang="en-IN"/>
          </a:p>
        </p:txBody>
      </p:sp>
      <p:sp>
        <p:nvSpPr>
          <p:cNvPr id="74" name="Graphic 22">
            <a:extLst>
              <a:ext uri="{FF2B5EF4-FFF2-40B4-BE49-F238E27FC236}">
                <a16:creationId xmlns:a16="http://schemas.microsoft.com/office/drawing/2014/main" id="{FD992417-7996-ED79-8D84-105695A8FDCC}"/>
              </a:ext>
            </a:extLst>
          </p:cNvPr>
          <p:cNvSpPr/>
          <p:nvPr/>
        </p:nvSpPr>
        <p:spPr>
          <a:xfrm>
            <a:off x="1929344" y="161925"/>
            <a:ext cx="226214" cy="226219"/>
          </a:xfrm>
          <a:custGeom>
            <a:avLst/>
            <a:gdLst>
              <a:gd name="connsiteX0" fmla="*/ 5774084 w 5829276"/>
              <a:gd name="connsiteY0" fmla="*/ 5512251 h 5829390"/>
              <a:gd name="connsiteX1" fmla="*/ 4269029 w 5829276"/>
              <a:gd name="connsiteY1" fmla="*/ 4031247 h 5829390"/>
              <a:gd name="connsiteX2" fmla="*/ 4905318 w 5829276"/>
              <a:gd name="connsiteY2" fmla="*/ 2413569 h 5829390"/>
              <a:gd name="connsiteX3" fmla="*/ 2452564 w 5829276"/>
              <a:gd name="connsiteY3" fmla="*/ 0 h 5829390"/>
              <a:gd name="connsiteX4" fmla="*/ 0 w 5829276"/>
              <a:gd name="connsiteY4" fmla="*/ 2413569 h 5829390"/>
              <a:gd name="connsiteX5" fmla="*/ 2452564 w 5829276"/>
              <a:gd name="connsiteY5" fmla="*/ 4827137 h 5829390"/>
              <a:gd name="connsiteX6" fmla="*/ 3996262 w 5829276"/>
              <a:gd name="connsiteY6" fmla="*/ 4288155 h 5829390"/>
              <a:gd name="connsiteX7" fmla="*/ 5507155 w 5829276"/>
              <a:gd name="connsiteY7" fmla="*/ 5774998 h 5829390"/>
              <a:gd name="connsiteX8" fmla="*/ 5773912 w 5829276"/>
              <a:gd name="connsiteY8" fmla="*/ 5774998 h 5829390"/>
              <a:gd name="connsiteX9" fmla="*/ 5774084 w 5829276"/>
              <a:gd name="connsiteY9" fmla="*/ 5512251 h 5829390"/>
              <a:gd name="connsiteX10" fmla="*/ 2452564 w 5829276"/>
              <a:gd name="connsiteY10" fmla="*/ 4455795 h 5829390"/>
              <a:gd name="connsiteX11" fmla="*/ 377361 w 5829276"/>
              <a:gd name="connsiteY11" fmla="*/ 2413569 h 5829390"/>
              <a:gd name="connsiteX12" fmla="*/ 2452564 w 5829276"/>
              <a:gd name="connsiteY12" fmla="*/ 371342 h 5829390"/>
              <a:gd name="connsiteX13" fmla="*/ 4527766 w 5829276"/>
              <a:gd name="connsiteY13" fmla="*/ 2413569 h 5829390"/>
              <a:gd name="connsiteX14" fmla="*/ 2452564 w 5829276"/>
              <a:gd name="connsiteY14" fmla="*/ 4455795 h 582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29276" h="5829390">
                <a:moveTo>
                  <a:pt x="5774084" y="5512251"/>
                </a:moveTo>
                <a:lnTo>
                  <a:pt x="4269029" y="4031247"/>
                </a:lnTo>
                <a:cubicBezTo>
                  <a:pt x="4663154" y="3603041"/>
                  <a:pt x="4905318" y="3036732"/>
                  <a:pt x="4905318" y="2413569"/>
                </a:cubicBezTo>
                <a:cubicBezTo>
                  <a:pt x="4905127" y="1080507"/>
                  <a:pt x="3807124" y="0"/>
                  <a:pt x="2452564" y="0"/>
                </a:cubicBezTo>
                <a:cubicBezTo>
                  <a:pt x="1098004" y="0"/>
                  <a:pt x="0" y="1080507"/>
                  <a:pt x="0" y="2413569"/>
                </a:cubicBezTo>
                <a:cubicBezTo>
                  <a:pt x="0" y="3746630"/>
                  <a:pt x="1098004" y="4827137"/>
                  <a:pt x="2452564" y="4827137"/>
                </a:cubicBezTo>
                <a:cubicBezTo>
                  <a:pt x="3037827" y="4827137"/>
                  <a:pt x="3574618" y="4624702"/>
                  <a:pt x="3996262" y="4288155"/>
                </a:cubicBezTo>
                <a:lnTo>
                  <a:pt x="5507155" y="5774998"/>
                </a:lnTo>
                <a:cubicBezTo>
                  <a:pt x="5580774" y="5847522"/>
                  <a:pt x="5700293" y="5847522"/>
                  <a:pt x="5773912" y="5774998"/>
                </a:cubicBezTo>
                <a:cubicBezTo>
                  <a:pt x="5847702" y="5702484"/>
                  <a:pt x="5847702" y="5584774"/>
                  <a:pt x="5774084" y="5512251"/>
                </a:cubicBezTo>
                <a:close/>
                <a:moveTo>
                  <a:pt x="2452564" y="4455795"/>
                </a:moveTo>
                <a:cubicBezTo>
                  <a:pt x="1306459" y="4455795"/>
                  <a:pt x="377361" y="3541462"/>
                  <a:pt x="377361" y="2413569"/>
                </a:cubicBezTo>
                <a:cubicBezTo>
                  <a:pt x="377361" y="1285675"/>
                  <a:pt x="1306459" y="371342"/>
                  <a:pt x="2452564" y="371342"/>
                </a:cubicBezTo>
                <a:cubicBezTo>
                  <a:pt x="3598679" y="371342"/>
                  <a:pt x="4527766" y="1285675"/>
                  <a:pt x="4527766" y="2413569"/>
                </a:cubicBezTo>
                <a:cubicBezTo>
                  <a:pt x="4527766" y="3541462"/>
                  <a:pt x="3598679" y="4455795"/>
                  <a:pt x="2452564" y="4455795"/>
                </a:cubicBezTo>
                <a:close/>
              </a:path>
            </a:pathLst>
          </a:custGeom>
          <a:solidFill>
            <a:srgbClr val="D7DADB"/>
          </a:solidFill>
          <a:ln w="9525" cap="flat">
            <a:noFill/>
            <a:prstDash val="solid"/>
            <a:miter/>
          </a:ln>
        </p:spPr>
        <p:txBody>
          <a:bodyPr rtlCol="0" anchor="ctr"/>
          <a:lstStyle/>
          <a:p>
            <a:endParaRPr lang="en-IN"/>
          </a:p>
        </p:txBody>
      </p:sp>
      <p:sp>
        <p:nvSpPr>
          <p:cNvPr id="75" name="TextBox 74">
            <a:extLst>
              <a:ext uri="{FF2B5EF4-FFF2-40B4-BE49-F238E27FC236}">
                <a16:creationId xmlns:a16="http://schemas.microsoft.com/office/drawing/2014/main" id="{0204AAAF-D56B-445B-7020-03EF72B90942}"/>
              </a:ext>
            </a:extLst>
          </p:cNvPr>
          <p:cNvSpPr txBox="1"/>
          <p:nvPr/>
        </p:nvSpPr>
        <p:spPr>
          <a:xfrm>
            <a:off x="2174606" y="117298"/>
            <a:ext cx="1223861" cy="315471"/>
          </a:xfrm>
          <a:prstGeom prst="rect">
            <a:avLst/>
          </a:prstGeom>
          <a:noFill/>
        </p:spPr>
        <p:txBody>
          <a:bodyPr wrap="none" rtlCol="0">
            <a:spAutoFit/>
          </a:bodyPr>
          <a:lstStyle/>
          <a:p>
            <a:r>
              <a:rPr lang="en-US" sz="1450">
                <a:solidFill>
                  <a:srgbClr val="D7DADB"/>
                </a:solidFill>
                <a:ea typeface="Source Code Pro" panose="020B0309030403020204" pitchFamily="49" charset="0"/>
                <a:cs typeface="Poppins" panose="00000500000000000000" pitchFamily="2" charset="0"/>
              </a:rPr>
              <a:t>Search Reddit</a:t>
            </a:r>
            <a:endParaRPr lang="en-IN" sz="1450">
              <a:solidFill>
                <a:srgbClr val="D7DADB"/>
              </a:solidFill>
              <a:ea typeface="Source Code Pro" panose="020B0309030403020204" pitchFamily="49" charset="0"/>
              <a:cs typeface="Poppins" panose="00000500000000000000" pitchFamily="2" charset="0"/>
            </a:endParaRPr>
          </a:p>
        </p:txBody>
      </p:sp>
      <p:sp>
        <p:nvSpPr>
          <p:cNvPr id="76" name="TextBox 75">
            <a:extLst>
              <a:ext uri="{FF2B5EF4-FFF2-40B4-BE49-F238E27FC236}">
                <a16:creationId xmlns:a16="http://schemas.microsoft.com/office/drawing/2014/main" id="{75DED49D-07F2-72B7-5836-B13067EC10AE}"/>
              </a:ext>
            </a:extLst>
          </p:cNvPr>
          <p:cNvSpPr txBox="1"/>
          <p:nvPr/>
        </p:nvSpPr>
        <p:spPr>
          <a:xfrm>
            <a:off x="321993" y="670113"/>
            <a:ext cx="1283749" cy="315471"/>
          </a:xfrm>
          <a:prstGeom prst="rect">
            <a:avLst/>
          </a:prstGeom>
          <a:noFill/>
        </p:spPr>
        <p:txBody>
          <a:bodyPr wrap="none" rtlCol="0">
            <a:spAutoFit/>
          </a:bodyPr>
          <a:lstStyle/>
          <a:p>
            <a:r>
              <a:rPr lang="en-US" sz="1450" b="1">
                <a:solidFill>
                  <a:schemeClr val="bg1"/>
                </a:solidFill>
                <a:latin typeface="+mj-lt"/>
              </a:rPr>
              <a:t>Trending today</a:t>
            </a:r>
            <a:endParaRPr lang="en-IN" sz="1450" b="1">
              <a:solidFill>
                <a:schemeClr val="bg1"/>
              </a:solidFill>
              <a:latin typeface="+mj-lt"/>
            </a:endParaRPr>
          </a:p>
        </p:txBody>
      </p:sp>
      <p:sp>
        <p:nvSpPr>
          <p:cNvPr id="77" name="TextBox 76">
            <a:extLst>
              <a:ext uri="{FF2B5EF4-FFF2-40B4-BE49-F238E27FC236}">
                <a16:creationId xmlns:a16="http://schemas.microsoft.com/office/drawing/2014/main" id="{58682A6E-9DE5-8D71-24FC-521B599ADEEA}"/>
              </a:ext>
            </a:extLst>
          </p:cNvPr>
          <p:cNvSpPr txBox="1"/>
          <p:nvPr/>
        </p:nvSpPr>
        <p:spPr>
          <a:xfrm>
            <a:off x="380364" y="3304972"/>
            <a:ext cx="1175386" cy="315471"/>
          </a:xfrm>
          <a:prstGeom prst="rect">
            <a:avLst/>
          </a:prstGeom>
          <a:noFill/>
        </p:spPr>
        <p:txBody>
          <a:bodyPr wrap="none" rtlCol="0">
            <a:spAutoFit/>
          </a:bodyPr>
          <a:lstStyle/>
          <a:p>
            <a:r>
              <a:rPr lang="en-US" sz="1450" b="1">
                <a:solidFill>
                  <a:schemeClr val="bg1"/>
                </a:solidFill>
                <a:latin typeface="+mj-lt"/>
              </a:rPr>
              <a:t>Popular posts</a:t>
            </a:r>
            <a:endParaRPr lang="en-IN" sz="1450" b="1">
              <a:solidFill>
                <a:schemeClr val="bg1"/>
              </a:solidFill>
              <a:latin typeface="+mj-lt"/>
            </a:endParaRPr>
          </a:p>
        </p:txBody>
      </p:sp>
      <p:sp>
        <p:nvSpPr>
          <p:cNvPr id="78" name="TextBox 77">
            <a:extLst>
              <a:ext uri="{FF2B5EF4-FFF2-40B4-BE49-F238E27FC236}">
                <a16:creationId xmlns:a16="http://schemas.microsoft.com/office/drawing/2014/main" id="{0D7F2661-CB1C-5EF4-098F-DDC6780B391E}"/>
              </a:ext>
            </a:extLst>
          </p:cNvPr>
          <p:cNvSpPr txBox="1"/>
          <p:nvPr/>
        </p:nvSpPr>
        <p:spPr>
          <a:xfrm>
            <a:off x="3439870" y="3871119"/>
            <a:ext cx="518796" cy="315471"/>
          </a:xfrm>
          <a:prstGeom prst="rect">
            <a:avLst/>
          </a:prstGeom>
          <a:noFill/>
        </p:spPr>
        <p:txBody>
          <a:bodyPr wrap="none" rtlCol="0">
            <a:spAutoFit/>
          </a:bodyPr>
          <a:lstStyle/>
          <a:p>
            <a:r>
              <a:rPr lang="en-US" sz="1450" b="1">
                <a:solidFill>
                  <a:srgbClr val="88817C"/>
                </a:solidFill>
                <a:latin typeface="+mj-lt"/>
              </a:rPr>
              <a:t>New</a:t>
            </a:r>
            <a:endParaRPr lang="en-IN" sz="1450" b="1">
              <a:solidFill>
                <a:srgbClr val="88817C"/>
              </a:solidFill>
              <a:latin typeface="+mj-lt"/>
            </a:endParaRPr>
          </a:p>
        </p:txBody>
      </p:sp>
      <p:sp>
        <p:nvSpPr>
          <p:cNvPr id="79" name="TextBox 78">
            <a:extLst>
              <a:ext uri="{FF2B5EF4-FFF2-40B4-BE49-F238E27FC236}">
                <a16:creationId xmlns:a16="http://schemas.microsoft.com/office/drawing/2014/main" id="{3A422933-ED5F-0A96-4549-4EC7F890B76C}"/>
              </a:ext>
            </a:extLst>
          </p:cNvPr>
          <p:cNvSpPr txBox="1"/>
          <p:nvPr/>
        </p:nvSpPr>
        <p:spPr>
          <a:xfrm>
            <a:off x="4559790" y="3871119"/>
            <a:ext cx="445186" cy="315471"/>
          </a:xfrm>
          <a:prstGeom prst="rect">
            <a:avLst/>
          </a:prstGeom>
          <a:noFill/>
        </p:spPr>
        <p:txBody>
          <a:bodyPr wrap="none" rtlCol="0">
            <a:spAutoFit/>
          </a:bodyPr>
          <a:lstStyle/>
          <a:p>
            <a:r>
              <a:rPr lang="en-US" sz="1450" b="1">
                <a:solidFill>
                  <a:srgbClr val="88817C"/>
                </a:solidFill>
                <a:latin typeface="+mj-lt"/>
              </a:rPr>
              <a:t>Top</a:t>
            </a:r>
            <a:endParaRPr lang="en-IN" sz="1450" b="1">
              <a:solidFill>
                <a:srgbClr val="88817C"/>
              </a:solidFill>
              <a:latin typeface="+mj-lt"/>
            </a:endParaRPr>
          </a:p>
        </p:txBody>
      </p:sp>
      <p:sp>
        <p:nvSpPr>
          <p:cNvPr id="84" name="Graphic 25">
            <a:extLst>
              <a:ext uri="{FF2B5EF4-FFF2-40B4-BE49-F238E27FC236}">
                <a16:creationId xmlns:a16="http://schemas.microsoft.com/office/drawing/2014/main" id="{8424F38F-982E-89D7-DD5E-DA8F9D70B2C8}"/>
              </a:ext>
            </a:extLst>
          </p:cNvPr>
          <p:cNvSpPr/>
          <p:nvPr/>
        </p:nvSpPr>
        <p:spPr>
          <a:xfrm>
            <a:off x="7484224" y="3989828"/>
            <a:ext cx="129339" cy="81100"/>
          </a:xfrm>
          <a:custGeom>
            <a:avLst/>
            <a:gdLst>
              <a:gd name="connsiteX0" fmla="*/ 2151910 w 4303833"/>
              <a:gd name="connsiteY0" fmla="*/ 2453311 h 2453311"/>
              <a:gd name="connsiteX1" fmla="*/ 1938845 w 4303833"/>
              <a:gd name="connsiteY1" fmla="*/ 2365081 h 2453311"/>
              <a:gd name="connsiteX2" fmla="*/ 88290 w 4303833"/>
              <a:gd name="connsiteY2" fmla="*/ 514507 h 2453311"/>
              <a:gd name="connsiteX3" fmla="*/ 88290 w 4303833"/>
              <a:gd name="connsiteY3" fmla="*/ 88254 h 2453311"/>
              <a:gd name="connsiteX4" fmla="*/ 514514 w 4303833"/>
              <a:gd name="connsiteY4" fmla="*/ 88254 h 2453311"/>
              <a:gd name="connsiteX5" fmla="*/ 2151910 w 4303833"/>
              <a:gd name="connsiteY5" fmla="*/ 1725744 h 2453311"/>
              <a:gd name="connsiteX6" fmla="*/ 3789314 w 4303833"/>
              <a:gd name="connsiteY6" fmla="*/ 88311 h 2453311"/>
              <a:gd name="connsiteX7" fmla="*/ 4215501 w 4303833"/>
              <a:gd name="connsiteY7" fmla="*/ 88311 h 2453311"/>
              <a:gd name="connsiteX8" fmla="*/ 4215501 w 4303833"/>
              <a:gd name="connsiteY8" fmla="*/ 514564 h 2453311"/>
              <a:gd name="connsiteX9" fmla="*/ 2364974 w 4303833"/>
              <a:gd name="connsiteY9" fmla="*/ 2365139 h 2453311"/>
              <a:gd name="connsiteX10" fmla="*/ 2151910 w 4303833"/>
              <a:gd name="connsiteY10" fmla="*/ 2453311 h 245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3833" h="2453311">
                <a:moveTo>
                  <a:pt x="2151910" y="2453311"/>
                </a:moveTo>
                <a:cubicBezTo>
                  <a:pt x="2074776" y="2453311"/>
                  <a:pt x="1997652" y="2423860"/>
                  <a:pt x="1938845" y="2365081"/>
                </a:cubicBezTo>
                <a:lnTo>
                  <a:pt x="88290" y="514507"/>
                </a:lnTo>
                <a:cubicBezTo>
                  <a:pt x="-29430" y="396788"/>
                  <a:pt x="-29430" y="205926"/>
                  <a:pt x="88290" y="88254"/>
                </a:cubicBezTo>
                <a:cubicBezTo>
                  <a:pt x="205961" y="-29418"/>
                  <a:pt x="396785" y="-29418"/>
                  <a:pt x="514514" y="88254"/>
                </a:cubicBezTo>
                <a:lnTo>
                  <a:pt x="2151910" y="1725744"/>
                </a:lnTo>
                <a:lnTo>
                  <a:pt x="3789314" y="88311"/>
                </a:lnTo>
                <a:cubicBezTo>
                  <a:pt x="3907034" y="-29361"/>
                  <a:pt x="4097838" y="-29361"/>
                  <a:pt x="4215501" y="88311"/>
                </a:cubicBezTo>
                <a:cubicBezTo>
                  <a:pt x="4333277" y="205983"/>
                  <a:pt x="4333277" y="396845"/>
                  <a:pt x="4215501" y="514564"/>
                </a:cubicBezTo>
                <a:lnTo>
                  <a:pt x="2364974" y="2365139"/>
                </a:lnTo>
                <a:cubicBezTo>
                  <a:pt x="2306138" y="2423927"/>
                  <a:pt x="2229014" y="2453311"/>
                  <a:pt x="2151910" y="2453311"/>
                </a:cubicBezTo>
                <a:close/>
              </a:path>
            </a:pathLst>
          </a:custGeom>
          <a:solidFill>
            <a:srgbClr val="88817C"/>
          </a:solidFill>
          <a:ln w="9525" cap="flat">
            <a:noFill/>
            <a:prstDash val="solid"/>
            <a:miter/>
          </a:ln>
        </p:spPr>
        <p:txBody>
          <a:bodyPr rtlCol="0" anchor="ctr"/>
          <a:lstStyle/>
          <a:p>
            <a:endParaRPr lang="en-IN"/>
          </a:p>
        </p:txBody>
      </p:sp>
      <p:sp>
        <p:nvSpPr>
          <p:cNvPr id="85" name="Rectangle: Rounded Corners 84">
            <a:extLst>
              <a:ext uri="{FF2B5EF4-FFF2-40B4-BE49-F238E27FC236}">
                <a16:creationId xmlns:a16="http://schemas.microsoft.com/office/drawing/2014/main" id="{35100BB1-246E-43FE-01C7-FCF123F8B655}"/>
              </a:ext>
            </a:extLst>
          </p:cNvPr>
          <p:cNvSpPr/>
          <p:nvPr/>
        </p:nvSpPr>
        <p:spPr>
          <a:xfrm>
            <a:off x="7214015" y="3931444"/>
            <a:ext cx="203580" cy="196907"/>
          </a:xfrm>
          <a:prstGeom prst="roundRect">
            <a:avLst/>
          </a:prstGeom>
          <a:noFill/>
          <a:ln>
            <a:solidFill>
              <a:srgbClr val="888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6" name="Straight Connector 85">
            <a:extLst>
              <a:ext uri="{FF2B5EF4-FFF2-40B4-BE49-F238E27FC236}">
                <a16:creationId xmlns:a16="http://schemas.microsoft.com/office/drawing/2014/main" id="{730EE01E-71F8-68D6-7F96-69C6950B4164}"/>
              </a:ext>
            </a:extLst>
          </p:cNvPr>
          <p:cNvCxnSpPr/>
          <p:nvPr/>
        </p:nvCxnSpPr>
        <p:spPr>
          <a:xfrm>
            <a:off x="7214015" y="4029898"/>
            <a:ext cx="203580" cy="0"/>
          </a:xfrm>
          <a:prstGeom prst="line">
            <a:avLst/>
          </a:prstGeom>
          <a:ln>
            <a:solidFill>
              <a:srgbClr val="88817C"/>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A611E93-C226-9D7A-1CEA-892D63C83A51}"/>
              </a:ext>
            </a:extLst>
          </p:cNvPr>
          <p:cNvSpPr txBox="1"/>
          <p:nvPr/>
        </p:nvSpPr>
        <p:spPr>
          <a:xfrm>
            <a:off x="934489" y="4984478"/>
            <a:ext cx="4904612" cy="369332"/>
          </a:xfrm>
          <a:prstGeom prst="rect">
            <a:avLst/>
          </a:prstGeom>
          <a:noFill/>
        </p:spPr>
        <p:txBody>
          <a:bodyPr wrap="none" rtlCol="0">
            <a:spAutoFit/>
          </a:bodyPr>
          <a:lstStyle/>
          <a:p>
            <a:r>
              <a:rPr lang="en-US" b="1">
                <a:solidFill>
                  <a:schemeClr val="bg1"/>
                </a:solidFill>
              </a:rPr>
              <a:t>[OC] Giveaway! Hand-carved solid wood Dice Box</a:t>
            </a:r>
            <a:endParaRPr lang="en-IN" b="1">
              <a:solidFill>
                <a:schemeClr val="bg1"/>
              </a:solidFill>
            </a:endParaRPr>
          </a:p>
        </p:txBody>
      </p:sp>
      <p:sp>
        <p:nvSpPr>
          <p:cNvPr id="89" name="Rectangle: Rounded Corners 88">
            <a:extLst>
              <a:ext uri="{FF2B5EF4-FFF2-40B4-BE49-F238E27FC236}">
                <a16:creationId xmlns:a16="http://schemas.microsoft.com/office/drawing/2014/main" id="{AF53F8CF-D13C-A78C-5C3A-14A962C5423D}"/>
              </a:ext>
            </a:extLst>
          </p:cNvPr>
          <p:cNvSpPr/>
          <p:nvPr/>
        </p:nvSpPr>
        <p:spPr>
          <a:xfrm>
            <a:off x="5839101" y="5072063"/>
            <a:ext cx="267909" cy="195262"/>
          </a:xfrm>
          <a:prstGeom prst="roundRect">
            <a:avLst/>
          </a:prstGeom>
          <a:solidFill>
            <a:srgbClr val="007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0"/>
          </a:p>
        </p:txBody>
      </p:sp>
      <p:sp>
        <p:nvSpPr>
          <p:cNvPr id="90" name="TextBox 89">
            <a:extLst>
              <a:ext uri="{FF2B5EF4-FFF2-40B4-BE49-F238E27FC236}">
                <a16:creationId xmlns:a16="http://schemas.microsoft.com/office/drawing/2014/main" id="{377F86B1-F354-4A22-19C4-7578C8FAB02D}"/>
              </a:ext>
            </a:extLst>
          </p:cNvPr>
          <p:cNvSpPr txBox="1"/>
          <p:nvPr/>
        </p:nvSpPr>
        <p:spPr>
          <a:xfrm>
            <a:off x="7200678" y="4652239"/>
            <a:ext cx="473206" cy="307777"/>
          </a:xfrm>
          <a:prstGeom prst="rect">
            <a:avLst/>
          </a:prstGeom>
          <a:noFill/>
        </p:spPr>
        <p:txBody>
          <a:bodyPr wrap="none" rtlCol="0">
            <a:spAutoFit/>
          </a:bodyPr>
          <a:lstStyle/>
          <a:p>
            <a:r>
              <a:rPr lang="en-US" sz="1400"/>
              <a:t>Join</a:t>
            </a:r>
            <a:endParaRPr lang="en-IN" sz="1400"/>
          </a:p>
        </p:txBody>
      </p:sp>
      <p:sp>
        <p:nvSpPr>
          <p:cNvPr id="91" name="Oval 90">
            <a:extLst>
              <a:ext uri="{FF2B5EF4-FFF2-40B4-BE49-F238E27FC236}">
                <a16:creationId xmlns:a16="http://schemas.microsoft.com/office/drawing/2014/main" id="{191A0CB7-0A81-7E8B-8A04-056E41400A05}"/>
              </a:ext>
            </a:extLst>
          </p:cNvPr>
          <p:cNvSpPr/>
          <p:nvPr/>
        </p:nvSpPr>
        <p:spPr>
          <a:xfrm>
            <a:off x="5173584" y="4011150"/>
            <a:ext cx="35408" cy="35408"/>
          </a:xfrm>
          <a:prstGeom prst="ellipse">
            <a:avLst/>
          </a:prstGeom>
          <a:solidFill>
            <a:srgbClr val="888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Oval 91">
            <a:extLst>
              <a:ext uri="{FF2B5EF4-FFF2-40B4-BE49-F238E27FC236}">
                <a16:creationId xmlns:a16="http://schemas.microsoft.com/office/drawing/2014/main" id="{98A8F5C1-D673-BD8E-22C5-6D8BF9E67202}"/>
              </a:ext>
            </a:extLst>
          </p:cNvPr>
          <p:cNvSpPr/>
          <p:nvPr/>
        </p:nvSpPr>
        <p:spPr>
          <a:xfrm>
            <a:off x="5240213" y="4011150"/>
            <a:ext cx="35408" cy="35408"/>
          </a:xfrm>
          <a:prstGeom prst="ellipse">
            <a:avLst/>
          </a:prstGeom>
          <a:solidFill>
            <a:srgbClr val="888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Oval 92">
            <a:extLst>
              <a:ext uri="{FF2B5EF4-FFF2-40B4-BE49-F238E27FC236}">
                <a16:creationId xmlns:a16="http://schemas.microsoft.com/office/drawing/2014/main" id="{7D475E13-933A-FFF4-6A72-B0CE6C93F887}"/>
              </a:ext>
            </a:extLst>
          </p:cNvPr>
          <p:cNvSpPr/>
          <p:nvPr/>
        </p:nvSpPr>
        <p:spPr>
          <a:xfrm>
            <a:off x="5317250" y="4011150"/>
            <a:ext cx="35408" cy="35408"/>
          </a:xfrm>
          <a:prstGeom prst="ellipse">
            <a:avLst/>
          </a:prstGeom>
          <a:solidFill>
            <a:srgbClr val="888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TextBox 93">
            <a:extLst>
              <a:ext uri="{FF2B5EF4-FFF2-40B4-BE49-F238E27FC236}">
                <a16:creationId xmlns:a16="http://schemas.microsoft.com/office/drawing/2014/main" id="{C167280D-C204-2DE9-812E-DF35DCFB5DA4}"/>
              </a:ext>
            </a:extLst>
          </p:cNvPr>
          <p:cNvSpPr txBox="1"/>
          <p:nvPr/>
        </p:nvSpPr>
        <p:spPr>
          <a:xfrm>
            <a:off x="1739693" y="4652954"/>
            <a:ext cx="1151149" cy="276999"/>
          </a:xfrm>
          <a:prstGeom prst="rect">
            <a:avLst/>
          </a:prstGeom>
          <a:noFill/>
        </p:spPr>
        <p:txBody>
          <a:bodyPr wrap="none" rtlCol="0">
            <a:spAutoFit/>
          </a:bodyPr>
          <a:lstStyle/>
          <a:p>
            <a:r>
              <a:rPr lang="en-US" sz="1200" b="1">
                <a:solidFill>
                  <a:srgbClr val="88817C"/>
                </a:solidFill>
                <a:latin typeface="+mj-lt"/>
              </a:rPr>
              <a:t>Posted by u/</a:t>
            </a:r>
            <a:r>
              <a:rPr lang="en-US" sz="1200" b="1" err="1">
                <a:solidFill>
                  <a:srgbClr val="88817C"/>
                </a:solidFill>
                <a:latin typeface="+mj-lt"/>
              </a:rPr>
              <a:t>abc</a:t>
            </a:r>
            <a:endParaRPr lang="en-IN" sz="1200" b="1">
              <a:solidFill>
                <a:srgbClr val="88817C"/>
              </a:solidFill>
              <a:latin typeface="+mj-lt"/>
            </a:endParaRPr>
          </a:p>
        </p:txBody>
      </p:sp>
      <p:sp>
        <p:nvSpPr>
          <p:cNvPr id="95" name="TextBox 94">
            <a:extLst>
              <a:ext uri="{FF2B5EF4-FFF2-40B4-BE49-F238E27FC236}">
                <a16:creationId xmlns:a16="http://schemas.microsoft.com/office/drawing/2014/main" id="{8E1BFE35-A8A3-43C8-0B59-739EB2D2BD75}"/>
              </a:ext>
            </a:extLst>
          </p:cNvPr>
          <p:cNvSpPr txBox="1"/>
          <p:nvPr/>
        </p:nvSpPr>
        <p:spPr>
          <a:xfrm>
            <a:off x="827683" y="3895882"/>
            <a:ext cx="418704" cy="276999"/>
          </a:xfrm>
          <a:prstGeom prst="rect">
            <a:avLst/>
          </a:prstGeom>
          <a:noFill/>
        </p:spPr>
        <p:txBody>
          <a:bodyPr wrap="none" rtlCol="0">
            <a:spAutoFit/>
          </a:bodyPr>
          <a:lstStyle/>
          <a:p>
            <a:r>
              <a:rPr lang="en-US" sz="1200" b="1">
                <a:solidFill>
                  <a:srgbClr val="D7DADB"/>
                </a:solidFill>
              </a:rPr>
              <a:t>Hot</a:t>
            </a:r>
            <a:endParaRPr lang="en-IN" sz="1200" b="1">
              <a:solidFill>
                <a:srgbClr val="D7DADB"/>
              </a:solidFill>
            </a:endParaRPr>
          </a:p>
        </p:txBody>
      </p:sp>
      <p:sp>
        <p:nvSpPr>
          <p:cNvPr id="96" name="Oval 95">
            <a:extLst>
              <a:ext uri="{FF2B5EF4-FFF2-40B4-BE49-F238E27FC236}">
                <a16:creationId xmlns:a16="http://schemas.microsoft.com/office/drawing/2014/main" id="{B9CC16DE-B26D-2111-6AF3-D74FE709001E}"/>
              </a:ext>
            </a:extLst>
          </p:cNvPr>
          <p:cNvSpPr/>
          <p:nvPr/>
        </p:nvSpPr>
        <p:spPr>
          <a:xfrm>
            <a:off x="1747718" y="4778512"/>
            <a:ext cx="35408" cy="35408"/>
          </a:xfrm>
          <a:prstGeom prst="ellipse">
            <a:avLst/>
          </a:prstGeom>
          <a:solidFill>
            <a:srgbClr val="888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TextBox 96">
            <a:extLst>
              <a:ext uri="{FF2B5EF4-FFF2-40B4-BE49-F238E27FC236}">
                <a16:creationId xmlns:a16="http://schemas.microsoft.com/office/drawing/2014/main" id="{B4A422B9-A8E5-DBE5-0064-10EFE51FA8BC}"/>
              </a:ext>
            </a:extLst>
          </p:cNvPr>
          <p:cNvSpPr txBox="1"/>
          <p:nvPr/>
        </p:nvSpPr>
        <p:spPr>
          <a:xfrm>
            <a:off x="2815648" y="4652954"/>
            <a:ext cx="966355" cy="276999"/>
          </a:xfrm>
          <a:prstGeom prst="rect">
            <a:avLst/>
          </a:prstGeom>
          <a:noFill/>
        </p:spPr>
        <p:txBody>
          <a:bodyPr wrap="none" rtlCol="0">
            <a:spAutoFit/>
          </a:bodyPr>
          <a:lstStyle/>
          <a:p>
            <a:r>
              <a:rPr lang="en-US" sz="1200" b="1">
                <a:solidFill>
                  <a:srgbClr val="88817C"/>
                </a:solidFill>
                <a:latin typeface="+mj-lt"/>
              </a:rPr>
              <a:t>17 hours ago</a:t>
            </a:r>
            <a:endParaRPr lang="en-IN" sz="1200" b="1">
              <a:solidFill>
                <a:srgbClr val="88817C"/>
              </a:solidFill>
              <a:latin typeface="+mj-lt"/>
            </a:endParaRPr>
          </a:p>
        </p:txBody>
      </p:sp>
      <p:sp>
        <p:nvSpPr>
          <p:cNvPr id="98" name="TextBox 97">
            <a:extLst>
              <a:ext uri="{FF2B5EF4-FFF2-40B4-BE49-F238E27FC236}">
                <a16:creationId xmlns:a16="http://schemas.microsoft.com/office/drawing/2014/main" id="{FA2B84FC-E4E7-11EC-3A81-A3892B6A6C12}"/>
              </a:ext>
            </a:extLst>
          </p:cNvPr>
          <p:cNvSpPr txBox="1"/>
          <p:nvPr/>
        </p:nvSpPr>
        <p:spPr>
          <a:xfrm>
            <a:off x="1833189" y="3895882"/>
            <a:ext cx="937372" cy="276999"/>
          </a:xfrm>
          <a:prstGeom prst="rect">
            <a:avLst/>
          </a:prstGeom>
          <a:noFill/>
        </p:spPr>
        <p:txBody>
          <a:bodyPr wrap="none" rtlCol="0">
            <a:spAutoFit/>
          </a:bodyPr>
          <a:lstStyle/>
          <a:p>
            <a:r>
              <a:rPr lang="en-US" sz="1200" b="1">
                <a:solidFill>
                  <a:srgbClr val="D7DADB"/>
                </a:solidFill>
              </a:rPr>
              <a:t>Everywhere</a:t>
            </a:r>
            <a:endParaRPr lang="en-IN" sz="1200" b="1">
              <a:solidFill>
                <a:srgbClr val="D7DADB"/>
              </a:solidFill>
            </a:endParaRPr>
          </a:p>
        </p:txBody>
      </p:sp>
      <p:sp>
        <p:nvSpPr>
          <p:cNvPr id="99" name="TextBox 98">
            <a:extLst>
              <a:ext uri="{FF2B5EF4-FFF2-40B4-BE49-F238E27FC236}">
                <a16:creationId xmlns:a16="http://schemas.microsoft.com/office/drawing/2014/main" id="{CA2B3B59-F2E7-A40B-63B6-267112B6624A}"/>
              </a:ext>
            </a:extLst>
          </p:cNvPr>
          <p:cNvSpPr txBox="1"/>
          <p:nvPr/>
        </p:nvSpPr>
        <p:spPr>
          <a:xfrm>
            <a:off x="1218577" y="4647155"/>
            <a:ext cx="583814" cy="276999"/>
          </a:xfrm>
          <a:prstGeom prst="rect">
            <a:avLst/>
          </a:prstGeom>
          <a:noFill/>
        </p:spPr>
        <p:txBody>
          <a:bodyPr wrap="none" rtlCol="0">
            <a:spAutoFit/>
          </a:bodyPr>
          <a:lstStyle/>
          <a:p>
            <a:r>
              <a:rPr lang="en-US" sz="1200" b="1">
                <a:solidFill>
                  <a:srgbClr val="D7DADB"/>
                </a:solidFill>
              </a:rPr>
              <a:t>r/</a:t>
            </a:r>
            <a:r>
              <a:rPr lang="en-US" sz="1200" b="1" err="1">
                <a:solidFill>
                  <a:srgbClr val="D7DADB"/>
                </a:solidFill>
              </a:rPr>
              <a:t>DnD</a:t>
            </a:r>
            <a:endParaRPr lang="en-IN" sz="1200" b="1">
              <a:solidFill>
                <a:srgbClr val="D7DADB"/>
              </a:solidFill>
            </a:endParaRPr>
          </a:p>
        </p:txBody>
      </p:sp>
      <p:sp>
        <p:nvSpPr>
          <p:cNvPr id="108" name="TextBox 107">
            <a:extLst>
              <a:ext uri="{FF2B5EF4-FFF2-40B4-BE49-F238E27FC236}">
                <a16:creationId xmlns:a16="http://schemas.microsoft.com/office/drawing/2014/main" id="{52814C89-A56A-117F-330C-B796F9B17183}"/>
              </a:ext>
            </a:extLst>
          </p:cNvPr>
          <p:cNvSpPr txBox="1"/>
          <p:nvPr/>
        </p:nvSpPr>
        <p:spPr>
          <a:xfrm>
            <a:off x="9647199" y="75989"/>
            <a:ext cx="691215" cy="338554"/>
          </a:xfrm>
          <a:prstGeom prst="rect">
            <a:avLst/>
          </a:prstGeom>
          <a:noFill/>
        </p:spPr>
        <p:txBody>
          <a:bodyPr wrap="none" rtlCol="0">
            <a:spAutoFit/>
          </a:bodyPr>
          <a:lstStyle/>
          <a:p>
            <a:r>
              <a:rPr lang="en-US" sz="1600" b="1">
                <a:solidFill>
                  <a:srgbClr val="D7DADB"/>
                </a:solidFill>
              </a:rPr>
              <a:t>Log In</a:t>
            </a:r>
            <a:endParaRPr lang="en-IN" sz="1600" b="1">
              <a:solidFill>
                <a:srgbClr val="D7DADB"/>
              </a:solidFill>
            </a:endParaRPr>
          </a:p>
        </p:txBody>
      </p:sp>
      <p:sp>
        <p:nvSpPr>
          <p:cNvPr id="109" name="TextBox 108">
            <a:extLst>
              <a:ext uri="{FF2B5EF4-FFF2-40B4-BE49-F238E27FC236}">
                <a16:creationId xmlns:a16="http://schemas.microsoft.com/office/drawing/2014/main" id="{2C65073A-0338-C7AA-4A3B-F4B2E0BC8D42}"/>
              </a:ext>
            </a:extLst>
          </p:cNvPr>
          <p:cNvSpPr txBox="1"/>
          <p:nvPr/>
        </p:nvSpPr>
        <p:spPr>
          <a:xfrm>
            <a:off x="10566350" y="82995"/>
            <a:ext cx="832279" cy="338554"/>
          </a:xfrm>
          <a:prstGeom prst="rect">
            <a:avLst/>
          </a:prstGeom>
          <a:noFill/>
        </p:spPr>
        <p:txBody>
          <a:bodyPr wrap="none" rtlCol="0">
            <a:spAutoFit/>
          </a:bodyPr>
          <a:lstStyle/>
          <a:p>
            <a:r>
              <a:rPr lang="en-US" sz="1600" b="1"/>
              <a:t>Sign Up</a:t>
            </a:r>
            <a:endParaRPr lang="en-IN" sz="1600" b="1"/>
          </a:p>
        </p:txBody>
      </p:sp>
      <p:sp>
        <p:nvSpPr>
          <p:cNvPr id="110" name="TextBox 109">
            <a:extLst>
              <a:ext uri="{FF2B5EF4-FFF2-40B4-BE49-F238E27FC236}">
                <a16:creationId xmlns:a16="http://schemas.microsoft.com/office/drawing/2014/main" id="{581EC3EF-FEF5-D505-7E42-487D450FE5B4}"/>
              </a:ext>
            </a:extLst>
          </p:cNvPr>
          <p:cNvSpPr txBox="1"/>
          <p:nvPr/>
        </p:nvSpPr>
        <p:spPr>
          <a:xfrm>
            <a:off x="448263" y="4953338"/>
            <a:ext cx="535724" cy="276999"/>
          </a:xfrm>
          <a:prstGeom prst="rect">
            <a:avLst/>
          </a:prstGeom>
          <a:noFill/>
        </p:spPr>
        <p:txBody>
          <a:bodyPr wrap="none" rtlCol="0">
            <a:spAutoFit/>
          </a:bodyPr>
          <a:lstStyle/>
          <a:p>
            <a:r>
              <a:rPr lang="en-US" sz="1200" b="1">
                <a:solidFill>
                  <a:srgbClr val="D7DADB"/>
                </a:solidFill>
              </a:rPr>
              <a:t>21.7k</a:t>
            </a:r>
            <a:endParaRPr lang="en-IN" sz="1200" b="1">
              <a:solidFill>
                <a:srgbClr val="D7DADB"/>
              </a:solidFill>
            </a:endParaRPr>
          </a:p>
        </p:txBody>
      </p:sp>
      <p:sp>
        <p:nvSpPr>
          <p:cNvPr id="112" name="TextBox 111">
            <a:extLst>
              <a:ext uri="{FF2B5EF4-FFF2-40B4-BE49-F238E27FC236}">
                <a16:creationId xmlns:a16="http://schemas.microsoft.com/office/drawing/2014/main" id="{A7948A5A-2365-D0B1-60D3-B96264E582E1}"/>
              </a:ext>
            </a:extLst>
          </p:cNvPr>
          <p:cNvSpPr txBox="1"/>
          <p:nvPr/>
        </p:nvSpPr>
        <p:spPr>
          <a:xfrm>
            <a:off x="5804416" y="5043652"/>
            <a:ext cx="338554" cy="246221"/>
          </a:xfrm>
          <a:prstGeom prst="rect">
            <a:avLst/>
          </a:prstGeom>
          <a:noFill/>
        </p:spPr>
        <p:txBody>
          <a:bodyPr wrap="none" rtlCol="0">
            <a:spAutoFit/>
          </a:bodyPr>
          <a:lstStyle/>
          <a:p>
            <a:r>
              <a:rPr lang="en-US" sz="1000" b="1">
                <a:solidFill>
                  <a:srgbClr val="ECF5F5"/>
                </a:solidFill>
              </a:rPr>
              <a:t>OC</a:t>
            </a:r>
            <a:endParaRPr lang="en-IN" sz="1000" b="1">
              <a:solidFill>
                <a:srgbClr val="ECF5F5"/>
              </a:solidFill>
            </a:endParaRPr>
          </a:p>
        </p:txBody>
      </p:sp>
      <p:sp>
        <p:nvSpPr>
          <p:cNvPr id="113" name="Oval 112">
            <a:extLst>
              <a:ext uri="{FF2B5EF4-FFF2-40B4-BE49-F238E27FC236}">
                <a16:creationId xmlns:a16="http://schemas.microsoft.com/office/drawing/2014/main" id="{DB8F0F86-BD4C-9CD2-2A1A-521051CD657F}"/>
              </a:ext>
            </a:extLst>
          </p:cNvPr>
          <p:cNvSpPr/>
          <p:nvPr/>
        </p:nvSpPr>
        <p:spPr>
          <a:xfrm>
            <a:off x="2838202" y="4778512"/>
            <a:ext cx="35408" cy="35408"/>
          </a:xfrm>
          <a:prstGeom prst="ellipse">
            <a:avLst/>
          </a:prstGeom>
          <a:solidFill>
            <a:srgbClr val="888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9" name="Group 128">
            <a:extLst>
              <a:ext uri="{FF2B5EF4-FFF2-40B4-BE49-F238E27FC236}">
                <a16:creationId xmlns:a16="http://schemas.microsoft.com/office/drawing/2014/main" id="{E62DE7C5-B9B0-F4E4-E59E-2B71828D0AB7}"/>
              </a:ext>
            </a:extLst>
          </p:cNvPr>
          <p:cNvGrpSpPr/>
          <p:nvPr/>
        </p:nvGrpSpPr>
        <p:grpSpPr>
          <a:xfrm>
            <a:off x="179059" y="101305"/>
            <a:ext cx="1099673" cy="355254"/>
            <a:chOff x="20970" y="1469989"/>
            <a:chExt cx="12146183" cy="3923873"/>
          </a:xfrm>
        </p:grpSpPr>
        <p:grpSp>
          <p:nvGrpSpPr>
            <p:cNvPr id="130" name="Graphic 114">
              <a:extLst>
                <a:ext uri="{FF2B5EF4-FFF2-40B4-BE49-F238E27FC236}">
                  <a16:creationId xmlns:a16="http://schemas.microsoft.com/office/drawing/2014/main" id="{17405B06-709F-551B-C75E-B26CC14B4861}"/>
                </a:ext>
              </a:extLst>
            </p:cNvPr>
            <p:cNvGrpSpPr/>
            <p:nvPr/>
          </p:nvGrpSpPr>
          <p:grpSpPr>
            <a:xfrm>
              <a:off x="20970" y="1469989"/>
              <a:ext cx="3923873" cy="3923873"/>
              <a:chOff x="20970" y="1469989"/>
              <a:chExt cx="3923873" cy="3923873"/>
            </a:xfrm>
          </p:grpSpPr>
          <p:sp>
            <p:nvSpPr>
              <p:cNvPr id="139" name="Freeform: Shape 138">
                <a:extLst>
                  <a:ext uri="{FF2B5EF4-FFF2-40B4-BE49-F238E27FC236}">
                    <a16:creationId xmlns:a16="http://schemas.microsoft.com/office/drawing/2014/main" id="{A603BD6D-8BC4-B596-2F7E-D246EEF9B133}"/>
                  </a:ext>
                </a:extLst>
              </p:cNvPr>
              <p:cNvSpPr/>
              <p:nvPr/>
            </p:nvSpPr>
            <p:spPr>
              <a:xfrm>
                <a:off x="20970" y="1469989"/>
                <a:ext cx="3923873" cy="3923873"/>
              </a:xfrm>
              <a:custGeom>
                <a:avLst/>
                <a:gdLst>
                  <a:gd name="connsiteX0" fmla="*/ 3923874 w 3923873"/>
                  <a:gd name="connsiteY0" fmla="*/ 1961937 h 3923873"/>
                  <a:gd name="connsiteX1" fmla="*/ 1961937 w 3923873"/>
                  <a:gd name="connsiteY1" fmla="*/ 3923874 h 3923873"/>
                  <a:gd name="connsiteX2" fmla="*/ 0 w 3923873"/>
                  <a:gd name="connsiteY2" fmla="*/ 1961937 h 3923873"/>
                  <a:gd name="connsiteX3" fmla="*/ 1961937 w 3923873"/>
                  <a:gd name="connsiteY3" fmla="*/ 0 h 3923873"/>
                  <a:gd name="connsiteX4" fmla="*/ 3923874 w 3923873"/>
                  <a:gd name="connsiteY4" fmla="*/ 1961937 h 3923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3873" h="3923873">
                    <a:moveTo>
                      <a:pt x="3923874" y="1961937"/>
                    </a:moveTo>
                    <a:cubicBezTo>
                      <a:pt x="3923874" y="3045485"/>
                      <a:pt x="3045485" y="3923874"/>
                      <a:pt x="1961937" y="3923874"/>
                    </a:cubicBezTo>
                    <a:cubicBezTo>
                      <a:pt x="878389" y="3923874"/>
                      <a:pt x="0" y="3045485"/>
                      <a:pt x="0" y="1961937"/>
                    </a:cubicBezTo>
                    <a:cubicBezTo>
                      <a:pt x="0" y="878389"/>
                      <a:pt x="878389" y="0"/>
                      <a:pt x="1961937" y="0"/>
                    </a:cubicBezTo>
                    <a:cubicBezTo>
                      <a:pt x="3045485" y="0"/>
                      <a:pt x="3923874" y="878389"/>
                      <a:pt x="3923874" y="1961937"/>
                    </a:cubicBezTo>
                    <a:close/>
                  </a:path>
                </a:pathLst>
              </a:custGeom>
              <a:solidFill>
                <a:srgbClr val="FF4500"/>
              </a:solidFill>
              <a:ln w="4877"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0F57C774-4DE8-0548-B52A-992CABFBB8DD}"/>
                  </a:ext>
                </a:extLst>
              </p:cNvPr>
              <p:cNvSpPr/>
              <p:nvPr/>
            </p:nvSpPr>
            <p:spPr>
              <a:xfrm>
                <a:off x="678165" y="2252698"/>
                <a:ext cx="2613231" cy="2323324"/>
              </a:xfrm>
              <a:custGeom>
                <a:avLst/>
                <a:gdLst>
                  <a:gd name="connsiteX0" fmla="*/ 2613187 w 2613231"/>
                  <a:gd name="connsiteY0" fmla="*/ 1179227 h 2323324"/>
                  <a:gd name="connsiteX1" fmla="*/ 2316190 w 2613231"/>
                  <a:gd name="connsiteY1" fmla="*/ 903201 h 2323324"/>
                  <a:gd name="connsiteX2" fmla="*/ 2128433 w 2613231"/>
                  <a:gd name="connsiteY2" fmla="*/ 982692 h 2323324"/>
                  <a:gd name="connsiteX3" fmla="*/ 1373017 w 2613231"/>
                  <a:gd name="connsiteY3" fmla="*/ 741291 h 2323324"/>
                  <a:gd name="connsiteX4" fmla="*/ 1500301 w 2613231"/>
                  <a:gd name="connsiteY4" fmla="*/ 129252 h 2323324"/>
                  <a:gd name="connsiteX5" fmla="*/ 1920193 w 2613231"/>
                  <a:gd name="connsiteY5" fmla="*/ 217522 h 2323324"/>
                  <a:gd name="connsiteX6" fmla="*/ 2136236 w 2613231"/>
                  <a:gd name="connsiteY6" fmla="*/ 391624 h 2323324"/>
                  <a:gd name="connsiteX7" fmla="*/ 2310338 w 2613231"/>
                  <a:gd name="connsiteY7" fmla="*/ 175582 h 2323324"/>
                  <a:gd name="connsiteX8" fmla="*/ 2094295 w 2613231"/>
                  <a:gd name="connsiteY8" fmla="*/ 1480 h 2323324"/>
                  <a:gd name="connsiteX9" fmla="*/ 1946040 w 2613231"/>
                  <a:gd name="connsiteY9" fmla="*/ 97553 h 2323324"/>
                  <a:gd name="connsiteX10" fmla="*/ 1465188 w 2613231"/>
                  <a:gd name="connsiteY10" fmla="*/ 1480 h 2323324"/>
                  <a:gd name="connsiteX11" fmla="*/ 1392524 w 2613231"/>
                  <a:gd name="connsiteY11" fmla="*/ 47810 h 2323324"/>
                  <a:gd name="connsiteX12" fmla="*/ 1392524 w 2613231"/>
                  <a:gd name="connsiteY12" fmla="*/ 48785 h 2323324"/>
                  <a:gd name="connsiteX13" fmla="*/ 1247683 w 2613231"/>
                  <a:gd name="connsiteY13" fmla="*/ 729586 h 2323324"/>
                  <a:gd name="connsiteX14" fmla="*/ 482513 w 2613231"/>
                  <a:gd name="connsiteY14" fmla="*/ 970988 h 2323324"/>
                  <a:gd name="connsiteX15" fmla="*/ 77738 w 2613231"/>
                  <a:gd name="connsiteY15" fmla="*/ 983668 h 2323324"/>
                  <a:gd name="connsiteX16" fmla="*/ 90418 w 2613231"/>
                  <a:gd name="connsiteY16" fmla="*/ 1388442 h 2323324"/>
                  <a:gd name="connsiteX17" fmla="*/ 167472 w 2613231"/>
                  <a:gd name="connsiteY17" fmla="*/ 1440136 h 2323324"/>
                  <a:gd name="connsiteX18" fmla="*/ 167472 w 2613231"/>
                  <a:gd name="connsiteY18" fmla="*/ 1526456 h 2323324"/>
                  <a:gd name="connsiteX19" fmla="*/ 1311081 w 2613231"/>
                  <a:gd name="connsiteY19" fmla="*/ 2323325 h 2323324"/>
                  <a:gd name="connsiteX20" fmla="*/ 2454691 w 2613231"/>
                  <a:gd name="connsiteY20" fmla="*/ 1526456 h 2323324"/>
                  <a:gd name="connsiteX21" fmla="*/ 2454691 w 2613231"/>
                  <a:gd name="connsiteY21" fmla="*/ 1440136 h 2323324"/>
                  <a:gd name="connsiteX22" fmla="*/ 2613187 w 2613231"/>
                  <a:gd name="connsiteY22" fmla="*/ 1179227 h 2323324"/>
                  <a:gd name="connsiteX23" fmla="*/ 651250 w 2613231"/>
                  <a:gd name="connsiteY23" fmla="*/ 1375762 h 2323324"/>
                  <a:gd name="connsiteX24" fmla="*/ 847785 w 2613231"/>
                  <a:gd name="connsiteY24" fmla="*/ 1179227 h 2323324"/>
                  <a:gd name="connsiteX25" fmla="*/ 1044320 w 2613231"/>
                  <a:gd name="connsiteY25" fmla="*/ 1375762 h 2323324"/>
                  <a:gd name="connsiteX26" fmla="*/ 847785 w 2613231"/>
                  <a:gd name="connsiteY26" fmla="*/ 1572298 h 2323324"/>
                  <a:gd name="connsiteX27" fmla="*/ 651250 w 2613231"/>
                  <a:gd name="connsiteY27" fmla="*/ 1375762 h 2323324"/>
                  <a:gd name="connsiteX28" fmla="*/ 1790958 w 2613231"/>
                  <a:gd name="connsiteY28" fmla="*/ 1915137 h 2323324"/>
                  <a:gd name="connsiteX29" fmla="*/ 1306204 w 2613231"/>
                  <a:gd name="connsiteY29" fmla="*/ 2066317 h 2323324"/>
                  <a:gd name="connsiteX30" fmla="*/ 821450 w 2613231"/>
                  <a:gd name="connsiteY30" fmla="*/ 1915137 h 2323324"/>
                  <a:gd name="connsiteX31" fmla="*/ 828766 w 2613231"/>
                  <a:gd name="connsiteY31" fmla="*/ 1840522 h 2323324"/>
                  <a:gd name="connsiteX32" fmla="*/ 896065 w 2613231"/>
                  <a:gd name="connsiteY32" fmla="*/ 1840522 h 2323324"/>
                  <a:gd name="connsiteX33" fmla="*/ 1304254 w 2613231"/>
                  <a:gd name="connsiteY33" fmla="*/ 1963905 h 2323324"/>
                  <a:gd name="connsiteX34" fmla="*/ 1714393 w 2613231"/>
                  <a:gd name="connsiteY34" fmla="*/ 1844423 h 2323324"/>
                  <a:gd name="connsiteX35" fmla="*/ 1791934 w 2613231"/>
                  <a:gd name="connsiteY35" fmla="*/ 1845398 h 2323324"/>
                  <a:gd name="connsiteX36" fmla="*/ 1790958 w 2613231"/>
                  <a:gd name="connsiteY36" fmla="*/ 1922939 h 2323324"/>
                  <a:gd name="connsiteX37" fmla="*/ 1790958 w 2613231"/>
                  <a:gd name="connsiteY37" fmla="*/ 1922939 h 2323324"/>
                  <a:gd name="connsiteX38" fmla="*/ 1790958 w 2613231"/>
                  <a:gd name="connsiteY38" fmla="*/ 1915137 h 2323324"/>
                  <a:gd name="connsiteX39" fmla="*/ 1790958 w 2613231"/>
                  <a:gd name="connsiteY39" fmla="*/ 1915137 h 2323324"/>
                  <a:gd name="connsiteX40" fmla="*/ 1755845 w 2613231"/>
                  <a:gd name="connsiteY40" fmla="*/ 1579125 h 2323324"/>
                  <a:gd name="connsiteX41" fmla="*/ 1559310 w 2613231"/>
                  <a:gd name="connsiteY41" fmla="*/ 1382590 h 2323324"/>
                  <a:gd name="connsiteX42" fmla="*/ 1755845 w 2613231"/>
                  <a:gd name="connsiteY42" fmla="*/ 1186055 h 2323324"/>
                  <a:gd name="connsiteX43" fmla="*/ 1952381 w 2613231"/>
                  <a:gd name="connsiteY43" fmla="*/ 1382590 h 2323324"/>
                  <a:gd name="connsiteX44" fmla="*/ 1764136 w 2613231"/>
                  <a:gd name="connsiteY44" fmla="*/ 1586440 h 2323324"/>
                  <a:gd name="connsiteX45" fmla="*/ 1754382 w 2613231"/>
                  <a:gd name="connsiteY45" fmla="*/ 1586440 h 2323324"/>
                  <a:gd name="connsiteX46" fmla="*/ 1755845 w 2613231"/>
                  <a:gd name="connsiteY46" fmla="*/ 1579125 h 232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613231" h="2323324">
                    <a:moveTo>
                      <a:pt x="2613187" y="1179227"/>
                    </a:moveTo>
                    <a:cubicBezTo>
                      <a:pt x="2607335" y="1021219"/>
                      <a:pt x="2474686" y="897836"/>
                      <a:pt x="2316190" y="903201"/>
                    </a:cubicBezTo>
                    <a:cubicBezTo>
                      <a:pt x="2245964" y="905639"/>
                      <a:pt x="2179152" y="934412"/>
                      <a:pt x="2128433" y="982692"/>
                    </a:cubicBezTo>
                    <a:cubicBezTo>
                      <a:pt x="1905075" y="830536"/>
                      <a:pt x="1642704" y="747143"/>
                      <a:pt x="1373017" y="741291"/>
                    </a:cubicBezTo>
                    <a:lnTo>
                      <a:pt x="1500301" y="129252"/>
                    </a:lnTo>
                    <a:lnTo>
                      <a:pt x="1920193" y="217522"/>
                    </a:lnTo>
                    <a:cubicBezTo>
                      <a:pt x="1931898" y="325300"/>
                      <a:pt x="2028458" y="403329"/>
                      <a:pt x="2136236" y="391624"/>
                    </a:cubicBezTo>
                    <a:cubicBezTo>
                      <a:pt x="2244013" y="379920"/>
                      <a:pt x="2322042" y="283359"/>
                      <a:pt x="2310338" y="175582"/>
                    </a:cubicBezTo>
                    <a:cubicBezTo>
                      <a:pt x="2298633" y="67805"/>
                      <a:pt x="2202073" y="-10224"/>
                      <a:pt x="2094295" y="1480"/>
                    </a:cubicBezTo>
                    <a:cubicBezTo>
                      <a:pt x="2032360" y="7820"/>
                      <a:pt x="1976765" y="43908"/>
                      <a:pt x="1946040" y="97553"/>
                    </a:cubicBezTo>
                    <a:lnTo>
                      <a:pt x="1465188" y="1480"/>
                    </a:lnTo>
                    <a:cubicBezTo>
                      <a:pt x="1432513" y="-5835"/>
                      <a:pt x="1399839" y="14648"/>
                      <a:pt x="1392524" y="47810"/>
                    </a:cubicBezTo>
                    <a:cubicBezTo>
                      <a:pt x="1392524" y="48297"/>
                      <a:pt x="1392524" y="48297"/>
                      <a:pt x="1392524" y="48785"/>
                    </a:cubicBezTo>
                    <a:lnTo>
                      <a:pt x="1247683" y="729586"/>
                    </a:lnTo>
                    <a:cubicBezTo>
                      <a:pt x="974582" y="733976"/>
                      <a:pt x="708796" y="817857"/>
                      <a:pt x="482513" y="970988"/>
                    </a:cubicBezTo>
                    <a:cubicBezTo>
                      <a:pt x="367420" y="862723"/>
                      <a:pt x="186003" y="868088"/>
                      <a:pt x="77738" y="983668"/>
                    </a:cubicBezTo>
                    <a:cubicBezTo>
                      <a:pt x="-30527" y="1098760"/>
                      <a:pt x="-25162" y="1280177"/>
                      <a:pt x="90418" y="1388442"/>
                    </a:cubicBezTo>
                    <a:cubicBezTo>
                      <a:pt x="112851" y="1409412"/>
                      <a:pt x="138698" y="1427457"/>
                      <a:pt x="167472" y="1440136"/>
                    </a:cubicBezTo>
                    <a:cubicBezTo>
                      <a:pt x="165521" y="1468909"/>
                      <a:pt x="165521" y="1497682"/>
                      <a:pt x="167472" y="1526456"/>
                    </a:cubicBezTo>
                    <a:cubicBezTo>
                      <a:pt x="167472" y="1965855"/>
                      <a:pt x="679536" y="2323325"/>
                      <a:pt x="1311081" y="2323325"/>
                    </a:cubicBezTo>
                    <a:cubicBezTo>
                      <a:pt x="1942627" y="2323325"/>
                      <a:pt x="2454691" y="1966343"/>
                      <a:pt x="2454691" y="1526456"/>
                    </a:cubicBezTo>
                    <a:cubicBezTo>
                      <a:pt x="2456642" y="1497682"/>
                      <a:pt x="2456642" y="1468909"/>
                      <a:pt x="2454691" y="1440136"/>
                    </a:cubicBezTo>
                    <a:cubicBezTo>
                      <a:pt x="2553202" y="1390881"/>
                      <a:pt x="2615138" y="1289443"/>
                      <a:pt x="2613187" y="1179227"/>
                    </a:cubicBezTo>
                    <a:close/>
                    <a:moveTo>
                      <a:pt x="651250" y="1375762"/>
                    </a:moveTo>
                    <a:cubicBezTo>
                      <a:pt x="651250" y="1267498"/>
                      <a:pt x="739520" y="1179227"/>
                      <a:pt x="847785" y="1179227"/>
                    </a:cubicBezTo>
                    <a:cubicBezTo>
                      <a:pt x="956050" y="1179227"/>
                      <a:pt x="1044320" y="1267498"/>
                      <a:pt x="1044320" y="1375762"/>
                    </a:cubicBezTo>
                    <a:cubicBezTo>
                      <a:pt x="1044320" y="1484027"/>
                      <a:pt x="956050" y="1572298"/>
                      <a:pt x="847785" y="1572298"/>
                    </a:cubicBezTo>
                    <a:cubicBezTo>
                      <a:pt x="739033" y="1571322"/>
                      <a:pt x="651250" y="1484027"/>
                      <a:pt x="651250" y="1375762"/>
                    </a:cubicBezTo>
                    <a:close/>
                    <a:moveTo>
                      <a:pt x="1790958" y="1915137"/>
                    </a:moveTo>
                    <a:cubicBezTo>
                      <a:pt x="1651482" y="2019988"/>
                      <a:pt x="1480794" y="2073633"/>
                      <a:pt x="1306204" y="2066317"/>
                    </a:cubicBezTo>
                    <a:cubicBezTo>
                      <a:pt x="1131615" y="2073633"/>
                      <a:pt x="960927" y="2019988"/>
                      <a:pt x="821450" y="1915137"/>
                    </a:cubicBezTo>
                    <a:cubicBezTo>
                      <a:pt x="802919" y="1892703"/>
                      <a:pt x="806332" y="1859053"/>
                      <a:pt x="828766" y="1840522"/>
                    </a:cubicBezTo>
                    <a:cubicBezTo>
                      <a:pt x="848273" y="1824428"/>
                      <a:pt x="876071" y="1824428"/>
                      <a:pt x="896065" y="1840522"/>
                    </a:cubicBezTo>
                    <a:cubicBezTo>
                      <a:pt x="1014084" y="1926841"/>
                      <a:pt x="1157950" y="1970732"/>
                      <a:pt x="1304254" y="1963905"/>
                    </a:cubicBezTo>
                    <a:cubicBezTo>
                      <a:pt x="1450558" y="1971707"/>
                      <a:pt x="1594911" y="1929767"/>
                      <a:pt x="1714393" y="1844423"/>
                    </a:cubicBezTo>
                    <a:cubicBezTo>
                      <a:pt x="1735850" y="1823453"/>
                      <a:pt x="1770963" y="1823940"/>
                      <a:pt x="1791934" y="1845398"/>
                    </a:cubicBezTo>
                    <a:cubicBezTo>
                      <a:pt x="1812904" y="1866856"/>
                      <a:pt x="1812416" y="1901969"/>
                      <a:pt x="1790958" y="1922939"/>
                    </a:cubicBezTo>
                    <a:lnTo>
                      <a:pt x="1790958" y="1922939"/>
                    </a:lnTo>
                    <a:lnTo>
                      <a:pt x="1790958" y="1915137"/>
                    </a:lnTo>
                    <a:lnTo>
                      <a:pt x="1790958" y="1915137"/>
                    </a:lnTo>
                    <a:close/>
                    <a:moveTo>
                      <a:pt x="1755845" y="1579125"/>
                    </a:moveTo>
                    <a:cubicBezTo>
                      <a:pt x="1647580" y="1579125"/>
                      <a:pt x="1559310" y="1490855"/>
                      <a:pt x="1559310" y="1382590"/>
                    </a:cubicBezTo>
                    <a:cubicBezTo>
                      <a:pt x="1559310" y="1274325"/>
                      <a:pt x="1647580" y="1186055"/>
                      <a:pt x="1755845" y="1186055"/>
                    </a:cubicBezTo>
                    <a:cubicBezTo>
                      <a:pt x="1864110" y="1186055"/>
                      <a:pt x="1952381" y="1274325"/>
                      <a:pt x="1952381" y="1382590"/>
                    </a:cubicBezTo>
                    <a:cubicBezTo>
                      <a:pt x="1956769" y="1490855"/>
                      <a:pt x="1872401" y="1582051"/>
                      <a:pt x="1764136" y="1586440"/>
                    </a:cubicBezTo>
                    <a:cubicBezTo>
                      <a:pt x="1760722" y="1586440"/>
                      <a:pt x="1757796" y="1586440"/>
                      <a:pt x="1754382" y="1586440"/>
                    </a:cubicBezTo>
                    <a:lnTo>
                      <a:pt x="1755845" y="1579125"/>
                    </a:lnTo>
                    <a:close/>
                  </a:path>
                </a:pathLst>
              </a:custGeom>
              <a:solidFill>
                <a:srgbClr val="FFFFFF"/>
              </a:solidFill>
              <a:ln w="4877" cap="flat">
                <a:noFill/>
                <a:prstDash val="solid"/>
                <a:miter/>
              </a:ln>
            </p:spPr>
            <p:txBody>
              <a:bodyPr rtlCol="0" anchor="ctr"/>
              <a:lstStyle/>
              <a:p>
                <a:endParaRPr lang="en-IN"/>
              </a:p>
            </p:txBody>
          </p:sp>
        </p:grpSp>
        <p:grpSp>
          <p:nvGrpSpPr>
            <p:cNvPr id="131" name="Graphic 114">
              <a:extLst>
                <a:ext uri="{FF2B5EF4-FFF2-40B4-BE49-F238E27FC236}">
                  <a16:creationId xmlns:a16="http://schemas.microsoft.com/office/drawing/2014/main" id="{F94FBF74-626B-7D68-4677-7C85B0027B3C}"/>
                </a:ext>
              </a:extLst>
            </p:cNvPr>
            <p:cNvGrpSpPr/>
            <p:nvPr/>
          </p:nvGrpSpPr>
          <p:grpSpPr>
            <a:xfrm>
              <a:off x="4998187" y="2131283"/>
              <a:ext cx="7168966" cy="2273631"/>
              <a:chOff x="4998187" y="2131283"/>
              <a:chExt cx="7168966" cy="2273631"/>
            </a:xfrm>
          </p:grpSpPr>
          <p:sp>
            <p:nvSpPr>
              <p:cNvPr id="132" name="Freeform: Shape 131">
                <a:extLst>
                  <a:ext uri="{FF2B5EF4-FFF2-40B4-BE49-F238E27FC236}">
                    <a16:creationId xmlns:a16="http://schemas.microsoft.com/office/drawing/2014/main" id="{C928C3EC-44AD-7AB0-E75C-74587EEEE59F}"/>
                  </a:ext>
                </a:extLst>
              </p:cNvPr>
              <p:cNvSpPr/>
              <p:nvPr/>
            </p:nvSpPr>
            <p:spPr>
              <a:xfrm>
                <a:off x="10699699" y="2299045"/>
                <a:ext cx="534497" cy="534497"/>
              </a:xfrm>
              <a:custGeom>
                <a:avLst/>
                <a:gdLst>
                  <a:gd name="connsiteX0" fmla="*/ 534498 w 534497"/>
                  <a:gd name="connsiteY0" fmla="*/ 267249 h 534497"/>
                  <a:gd name="connsiteX1" fmla="*/ 267249 w 534497"/>
                  <a:gd name="connsiteY1" fmla="*/ 534497 h 534497"/>
                  <a:gd name="connsiteX2" fmla="*/ 0 w 534497"/>
                  <a:gd name="connsiteY2" fmla="*/ 267249 h 534497"/>
                  <a:gd name="connsiteX3" fmla="*/ 267249 w 534497"/>
                  <a:gd name="connsiteY3" fmla="*/ 0 h 534497"/>
                  <a:gd name="connsiteX4" fmla="*/ 534498 w 534497"/>
                  <a:gd name="connsiteY4" fmla="*/ 267249 h 534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497" h="534497">
                    <a:moveTo>
                      <a:pt x="534498" y="267249"/>
                    </a:moveTo>
                    <a:cubicBezTo>
                      <a:pt x="534498" y="414846"/>
                      <a:pt x="414846" y="534497"/>
                      <a:pt x="267249" y="534497"/>
                    </a:cubicBezTo>
                    <a:cubicBezTo>
                      <a:pt x="119652" y="534497"/>
                      <a:pt x="0" y="414846"/>
                      <a:pt x="0" y="267249"/>
                    </a:cubicBezTo>
                    <a:cubicBezTo>
                      <a:pt x="0" y="119651"/>
                      <a:pt x="119652" y="0"/>
                      <a:pt x="267249" y="0"/>
                    </a:cubicBezTo>
                    <a:cubicBezTo>
                      <a:pt x="414846" y="0"/>
                      <a:pt x="534498" y="119651"/>
                      <a:pt x="534498" y="267249"/>
                    </a:cubicBezTo>
                    <a:close/>
                  </a:path>
                </a:pathLst>
              </a:custGeom>
              <a:solidFill>
                <a:srgbClr val="FF4500"/>
              </a:solidFill>
              <a:ln w="4877"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3EFB6CCE-920F-E405-816C-636C8F6FC6C9}"/>
                  </a:ext>
                </a:extLst>
              </p:cNvPr>
              <p:cNvSpPr/>
              <p:nvPr/>
            </p:nvSpPr>
            <p:spPr>
              <a:xfrm>
                <a:off x="5952621" y="2800380"/>
                <a:ext cx="1428414" cy="1604534"/>
              </a:xfrm>
              <a:custGeom>
                <a:avLst/>
                <a:gdLst>
                  <a:gd name="connsiteX0" fmla="*/ 1227003 w 1428414"/>
                  <a:gd name="connsiteY0" fmla="*/ 903183 h 1604534"/>
                  <a:gd name="connsiteX1" fmla="*/ 1427927 w 1428414"/>
                  <a:gd name="connsiteY1" fmla="*/ 728594 h 1604534"/>
                  <a:gd name="connsiteX2" fmla="*/ 1428415 w 1428414"/>
                  <a:gd name="connsiteY2" fmla="*/ 709574 h 1604534"/>
                  <a:gd name="connsiteX3" fmla="*/ 1415248 w 1428414"/>
                  <a:gd name="connsiteY3" fmla="*/ 601309 h 1604534"/>
                  <a:gd name="connsiteX4" fmla="*/ 718840 w 1428414"/>
                  <a:gd name="connsiteY4" fmla="*/ 0 h 1604534"/>
                  <a:gd name="connsiteX5" fmla="*/ 0 w 1428414"/>
                  <a:gd name="connsiteY5" fmla="*/ 801746 h 1604534"/>
                  <a:gd name="connsiteX6" fmla="*/ 718353 w 1428414"/>
                  <a:gd name="connsiteY6" fmla="*/ 1603980 h 1604534"/>
                  <a:gd name="connsiteX7" fmla="*/ 1273821 w 1428414"/>
                  <a:gd name="connsiteY7" fmla="*/ 1371844 h 1604534"/>
                  <a:gd name="connsiteX8" fmla="*/ 1263579 w 1428414"/>
                  <a:gd name="connsiteY8" fmla="*/ 1152388 h 1604534"/>
                  <a:gd name="connsiteX9" fmla="*/ 1249437 w 1428414"/>
                  <a:gd name="connsiteY9" fmla="*/ 1140684 h 1604534"/>
                  <a:gd name="connsiteX10" fmla="*/ 1049975 w 1428414"/>
                  <a:gd name="connsiteY10" fmla="*/ 1161166 h 1604534"/>
                  <a:gd name="connsiteX11" fmla="*/ 718353 w 1428414"/>
                  <a:gd name="connsiteY11" fmla="*/ 1303081 h 1604534"/>
                  <a:gd name="connsiteX12" fmla="*/ 308702 w 1428414"/>
                  <a:gd name="connsiteY12" fmla="*/ 901233 h 1604534"/>
                  <a:gd name="connsiteX13" fmla="*/ 1221151 w 1428414"/>
                  <a:gd name="connsiteY13" fmla="*/ 901233 h 1604534"/>
                  <a:gd name="connsiteX14" fmla="*/ 1227003 w 1428414"/>
                  <a:gd name="connsiteY14" fmla="*/ 903183 h 1604534"/>
                  <a:gd name="connsiteX15" fmla="*/ 716890 w 1428414"/>
                  <a:gd name="connsiteY15" fmla="*/ 301874 h 1604534"/>
                  <a:gd name="connsiteX16" fmla="*/ 1108497 w 1428414"/>
                  <a:gd name="connsiteY16" fmla="*/ 635935 h 1604534"/>
                  <a:gd name="connsiteX17" fmla="*/ 326258 w 1428414"/>
                  <a:gd name="connsiteY17" fmla="*/ 635935 h 1604534"/>
                  <a:gd name="connsiteX18" fmla="*/ 716890 w 1428414"/>
                  <a:gd name="connsiteY18" fmla="*/ 301874 h 160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8414" h="1604534">
                    <a:moveTo>
                      <a:pt x="1227003" y="903183"/>
                    </a:moveTo>
                    <a:cubicBezTo>
                      <a:pt x="1330391" y="910499"/>
                      <a:pt x="1420125" y="832470"/>
                      <a:pt x="1427927" y="728594"/>
                    </a:cubicBezTo>
                    <a:cubicBezTo>
                      <a:pt x="1428415" y="722742"/>
                      <a:pt x="1428415" y="715914"/>
                      <a:pt x="1428415" y="709574"/>
                    </a:cubicBezTo>
                    <a:cubicBezTo>
                      <a:pt x="1426952" y="673486"/>
                      <a:pt x="1422563" y="636910"/>
                      <a:pt x="1415248" y="601309"/>
                    </a:cubicBezTo>
                    <a:cubicBezTo>
                      <a:pt x="1351849" y="262860"/>
                      <a:pt x="1062655" y="13655"/>
                      <a:pt x="718840" y="0"/>
                    </a:cubicBezTo>
                    <a:cubicBezTo>
                      <a:pt x="327233" y="0"/>
                      <a:pt x="0" y="359908"/>
                      <a:pt x="0" y="801746"/>
                    </a:cubicBezTo>
                    <a:cubicBezTo>
                      <a:pt x="0" y="1243584"/>
                      <a:pt x="321869" y="1603980"/>
                      <a:pt x="718353" y="1603980"/>
                    </a:cubicBezTo>
                    <a:cubicBezTo>
                      <a:pt x="928543" y="1612270"/>
                      <a:pt x="1132393" y="1527414"/>
                      <a:pt x="1273821" y="1371844"/>
                    </a:cubicBezTo>
                    <a:cubicBezTo>
                      <a:pt x="1331854" y="1308446"/>
                      <a:pt x="1326977" y="1210422"/>
                      <a:pt x="1263579" y="1152388"/>
                    </a:cubicBezTo>
                    <a:cubicBezTo>
                      <a:pt x="1258702" y="1147999"/>
                      <a:pt x="1254313" y="1144097"/>
                      <a:pt x="1249437" y="1140684"/>
                    </a:cubicBezTo>
                    <a:cubicBezTo>
                      <a:pt x="1186038" y="1101181"/>
                      <a:pt x="1103620" y="1109472"/>
                      <a:pt x="1049975" y="1161166"/>
                    </a:cubicBezTo>
                    <a:cubicBezTo>
                      <a:pt x="961705" y="1248949"/>
                      <a:pt x="843199" y="1299180"/>
                      <a:pt x="718353" y="1303081"/>
                    </a:cubicBezTo>
                    <a:cubicBezTo>
                      <a:pt x="502798" y="1286012"/>
                      <a:pt x="330160" y="1117275"/>
                      <a:pt x="308702" y="901233"/>
                    </a:cubicBezTo>
                    <a:lnTo>
                      <a:pt x="1221151" y="901233"/>
                    </a:lnTo>
                    <a:lnTo>
                      <a:pt x="1227003" y="903183"/>
                    </a:lnTo>
                    <a:close/>
                    <a:moveTo>
                      <a:pt x="716890" y="301874"/>
                    </a:moveTo>
                    <a:cubicBezTo>
                      <a:pt x="906597" y="314554"/>
                      <a:pt x="1066068" y="450129"/>
                      <a:pt x="1108497" y="635935"/>
                    </a:cubicBezTo>
                    <a:lnTo>
                      <a:pt x="326258" y="635935"/>
                    </a:lnTo>
                    <a:cubicBezTo>
                      <a:pt x="368198" y="449641"/>
                      <a:pt x="526694" y="314066"/>
                      <a:pt x="716890" y="301874"/>
                    </a:cubicBezTo>
                    <a:close/>
                  </a:path>
                </a:pathLst>
              </a:custGeom>
              <a:solidFill>
                <a:srgbClr val="D7DADB"/>
              </a:solidFill>
              <a:ln w="4877"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CC30AD33-6DCA-01EF-C8DB-9684953EE1EB}"/>
                  </a:ext>
                </a:extLst>
              </p:cNvPr>
              <p:cNvSpPr/>
              <p:nvPr/>
            </p:nvSpPr>
            <p:spPr>
              <a:xfrm>
                <a:off x="4998187" y="2799747"/>
                <a:ext cx="970040" cy="1576218"/>
              </a:xfrm>
              <a:custGeom>
                <a:avLst/>
                <a:gdLst>
                  <a:gd name="connsiteX0" fmla="*/ 970041 w 970040"/>
                  <a:gd name="connsiteY0" fmla="*/ 156202 h 1576218"/>
                  <a:gd name="connsiteX1" fmla="*/ 839830 w 970040"/>
                  <a:gd name="connsiteY1" fmla="*/ 7948 h 1576218"/>
                  <a:gd name="connsiteX2" fmla="*/ 301431 w 970040"/>
                  <a:gd name="connsiteY2" fmla="*/ 204970 h 1576218"/>
                  <a:gd name="connsiteX3" fmla="*/ 301431 w 970040"/>
                  <a:gd name="connsiteY3" fmla="*/ 185463 h 1576218"/>
                  <a:gd name="connsiteX4" fmla="*/ 150738 w 970040"/>
                  <a:gd name="connsiteY4" fmla="*/ 34770 h 1576218"/>
                  <a:gd name="connsiteX5" fmla="*/ 45 w 970040"/>
                  <a:gd name="connsiteY5" fmla="*/ 185463 h 1576218"/>
                  <a:gd name="connsiteX6" fmla="*/ 45 w 970040"/>
                  <a:gd name="connsiteY6" fmla="*/ 1419294 h 1576218"/>
                  <a:gd name="connsiteX7" fmla="*/ 140984 w 970040"/>
                  <a:gd name="connsiteY7" fmla="*/ 1575839 h 1576218"/>
                  <a:gd name="connsiteX8" fmla="*/ 300943 w 970040"/>
                  <a:gd name="connsiteY8" fmla="*/ 1436850 h 1576218"/>
                  <a:gd name="connsiteX9" fmla="*/ 300943 w 970040"/>
                  <a:gd name="connsiteY9" fmla="*/ 1419294 h 1576218"/>
                  <a:gd name="connsiteX10" fmla="*/ 300943 w 970040"/>
                  <a:gd name="connsiteY10" fmla="*/ 786285 h 1576218"/>
                  <a:gd name="connsiteX11" fmla="*/ 734003 w 970040"/>
                  <a:gd name="connsiteY11" fmla="*/ 304945 h 1576218"/>
                  <a:gd name="connsiteX12" fmla="*/ 801791 w 970040"/>
                  <a:gd name="connsiteY12" fmla="*/ 306408 h 1576218"/>
                  <a:gd name="connsiteX13" fmla="*/ 832027 w 970040"/>
                  <a:gd name="connsiteY13" fmla="*/ 306408 h 1576218"/>
                  <a:gd name="connsiteX14" fmla="*/ 970041 w 970040"/>
                  <a:gd name="connsiteY14" fmla="*/ 156202 h 157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040" h="1576218">
                    <a:moveTo>
                      <a:pt x="970041" y="156202"/>
                    </a:moveTo>
                    <a:cubicBezTo>
                      <a:pt x="970041" y="81100"/>
                      <a:pt x="914445" y="17214"/>
                      <a:pt x="839830" y="7948"/>
                    </a:cubicBezTo>
                    <a:cubicBezTo>
                      <a:pt x="638418" y="-25702"/>
                      <a:pt x="433592" y="48913"/>
                      <a:pt x="301431" y="204970"/>
                    </a:cubicBezTo>
                    <a:lnTo>
                      <a:pt x="301431" y="185463"/>
                    </a:lnTo>
                    <a:cubicBezTo>
                      <a:pt x="301431" y="102070"/>
                      <a:pt x="234131" y="34770"/>
                      <a:pt x="150738" y="34770"/>
                    </a:cubicBezTo>
                    <a:cubicBezTo>
                      <a:pt x="67344" y="34770"/>
                      <a:pt x="45" y="102070"/>
                      <a:pt x="45" y="185463"/>
                    </a:cubicBezTo>
                    <a:lnTo>
                      <a:pt x="45" y="1419294"/>
                    </a:lnTo>
                    <a:cubicBezTo>
                      <a:pt x="-1906" y="1500248"/>
                      <a:pt x="60029" y="1569012"/>
                      <a:pt x="140984" y="1575839"/>
                    </a:cubicBezTo>
                    <a:cubicBezTo>
                      <a:pt x="223402" y="1581691"/>
                      <a:pt x="295579" y="1519268"/>
                      <a:pt x="300943" y="1436850"/>
                    </a:cubicBezTo>
                    <a:cubicBezTo>
                      <a:pt x="301431" y="1430998"/>
                      <a:pt x="301431" y="1425146"/>
                      <a:pt x="300943" y="1419294"/>
                    </a:cubicBezTo>
                    <a:lnTo>
                      <a:pt x="300943" y="786285"/>
                    </a:lnTo>
                    <a:cubicBezTo>
                      <a:pt x="287776" y="533667"/>
                      <a:pt x="481385" y="318600"/>
                      <a:pt x="734003" y="304945"/>
                    </a:cubicBezTo>
                    <a:cubicBezTo>
                      <a:pt x="756436" y="303482"/>
                      <a:pt x="779357" y="303969"/>
                      <a:pt x="801791" y="306408"/>
                    </a:cubicBezTo>
                    <a:lnTo>
                      <a:pt x="832027" y="306408"/>
                    </a:lnTo>
                    <a:cubicBezTo>
                      <a:pt x="910056" y="299580"/>
                      <a:pt x="970041" y="234719"/>
                      <a:pt x="970041" y="156202"/>
                    </a:cubicBezTo>
                    <a:close/>
                  </a:path>
                </a:pathLst>
              </a:custGeom>
              <a:solidFill>
                <a:srgbClr val="D7DADB"/>
              </a:solidFill>
              <a:ln w="4877"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BE9AC71E-509D-22A4-8EB8-8515B55B0C79}"/>
                  </a:ext>
                </a:extLst>
              </p:cNvPr>
              <p:cNvSpPr/>
              <p:nvPr/>
            </p:nvSpPr>
            <p:spPr>
              <a:xfrm>
                <a:off x="10815767" y="2967166"/>
                <a:ext cx="301386" cy="1402080"/>
              </a:xfrm>
              <a:custGeom>
                <a:avLst/>
                <a:gdLst>
                  <a:gd name="connsiteX0" fmla="*/ 301386 w 301386"/>
                  <a:gd name="connsiteY0" fmla="*/ 150693 h 1402080"/>
                  <a:gd name="connsiteX1" fmla="*/ 150693 w 301386"/>
                  <a:gd name="connsiteY1" fmla="*/ 0 h 1402080"/>
                  <a:gd name="connsiteX2" fmla="*/ 0 w 301386"/>
                  <a:gd name="connsiteY2" fmla="*/ 150693 h 1402080"/>
                  <a:gd name="connsiteX3" fmla="*/ 0 w 301386"/>
                  <a:gd name="connsiteY3" fmla="*/ 150693 h 1402080"/>
                  <a:gd name="connsiteX4" fmla="*/ 0 w 301386"/>
                  <a:gd name="connsiteY4" fmla="*/ 1251387 h 1402080"/>
                  <a:gd name="connsiteX5" fmla="*/ 150693 w 301386"/>
                  <a:gd name="connsiteY5" fmla="*/ 1402080 h 1402080"/>
                  <a:gd name="connsiteX6" fmla="*/ 301386 w 301386"/>
                  <a:gd name="connsiteY6" fmla="*/ 1251387 h 1402080"/>
                  <a:gd name="connsiteX7" fmla="*/ 301386 w 301386"/>
                  <a:gd name="connsiteY7" fmla="*/ 150693 h 140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1386" h="1402080">
                    <a:moveTo>
                      <a:pt x="301386" y="150693"/>
                    </a:moveTo>
                    <a:cubicBezTo>
                      <a:pt x="301386" y="67300"/>
                      <a:pt x="234086" y="0"/>
                      <a:pt x="150693" y="0"/>
                    </a:cubicBezTo>
                    <a:cubicBezTo>
                      <a:pt x="67300" y="0"/>
                      <a:pt x="0" y="67300"/>
                      <a:pt x="0" y="150693"/>
                    </a:cubicBezTo>
                    <a:lnTo>
                      <a:pt x="0" y="150693"/>
                    </a:lnTo>
                    <a:lnTo>
                      <a:pt x="0" y="1251387"/>
                    </a:lnTo>
                    <a:cubicBezTo>
                      <a:pt x="0" y="1334780"/>
                      <a:pt x="67300" y="1402080"/>
                      <a:pt x="150693" y="1402080"/>
                    </a:cubicBezTo>
                    <a:cubicBezTo>
                      <a:pt x="234086" y="1402080"/>
                      <a:pt x="301386" y="1334780"/>
                      <a:pt x="301386" y="1251387"/>
                    </a:cubicBezTo>
                    <a:lnTo>
                      <a:pt x="301386" y="150693"/>
                    </a:lnTo>
                    <a:close/>
                  </a:path>
                </a:pathLst>
              </a:custGeom>
              <a:solidFill>
                <a:srgbClr val="D7DADB"/>
              </a:solidFill>
              <a:ln w="4877"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9888E956-5E33-F337-D217-FF7E20C44E37}"/>
                  </a:ext>
                </a:extLst>
              </p:cNvPr>
              <p:cNvSpPr/>
              <p:nvPr/>
            </p:nvSpPr>
            <p:spPr>
              <a:xfrm>
                <a:off x="7489301" y="2131283"/>
                <a:ext cx="1404030" cy="2273316"/>
              </a:xfrm>
              <a:custGeom>
                <a:avLst/>
                <a:gdLst>
                  <a:gd name="connsiteX0" fmla="*/ 1404031 w 1404030"/>
                  <a:gd name="connsiteY0" fmla="*/ 150205 h 2273316"/>
                  <a:gd name="connsiteX1" fmla="*/ 1253826 w 1404030"/>
                  <a:gd name="connsiteY1" fmla="*/ 0 h 2273316"/>
                  <a:gd name="connsiteX2" fmla="*/ 1253826 w 1404030"/>
                  <a:gd name="connsiteY2" fmla="*/ 0 h 2273316"/>
                  <a:gd name="connsiteX3" fmla="*/ 1253826 w 1404030"/>
                  <a:gd name="connsiteY3" fmla="*/ 0 h 2273316"/>
                  <a:gd name="connsiteX4" fmla="*/ 1103620 w 1404030"/>
                  <a:gd name="connsiteY4" fmla="*/ 150205 h 2273316"/>
                  <a:gd name="connsiteX5" fmla="*/ 1103620 w 1404030"/>
                  <a:gd name="connsiteY5" fmla="*/ 823204 h 2273316"/>
                  <a:gd name="connsiteX6" fmla="*/ 718840 w 1404030"/>
                  <a:gd name="connsiteY6" fmla="*/ 669097 h 2273316"/>
                  <a:gd name="connsiteX7" fmla="*/ 0 w 1404030"/>
                  <a:gd name="connsiteY7" fmla="*/ 1470843 h 2273316"/>
                  <a:gd name="connsiteX8" fmla="*/ 718840 w 1404030"/>
                  <a:gd name="connsiteY8" fmla="*/ 2273077 h 2273316"/>
                  <a:gd name="connsiteX9" fmla="*/ 1110448 w 1404030"/>
                  <a:gd name="connsiteY9" fmla="*/ 2117507 h 2273316"/>
                  <a:gd name="connsiteX10" fmla="*/ 1296741 w 1404030"/>
                  <a:gd name="connsiteY10" fmla="*/ 2218944 h 2273316"/>
                  <a:gd name="connsiteX11" fmla="*/ 1403543 w 1404030"/>
                  <a:gd name="connsiteY11" fmla="*/ 2085807 h 2273316"/>
                  <a:gd name="connsiteX12" fmla="*/ 1404031 w 1404030"/>
                  <a:gd name="connsiteY12" fmla="*/ 150205 h 2273316"/>
                  <a:gd name="connsiteX13" fmla="*/ 1404031 w 1404030"/>
                  <a:gd name="connsiteY13" fmla="*/ 150205 h 2273316"/>
                  <a:gd name="connsiteX14" fmla="*/ 717865 w 1404030"/>
                  <a:gd name="connsiteY14" fmla="*/ 1976079 h 2273316"/>
                  <a:gd name="connsiteX15" fmla="*/ 299436 w 1404030"/>
                  <a:gd name="connsiteY15" fmla="*/ 1474257 h 2273316"/>
                  <a:gd name="connsiteX16" fmla="*/ 717865 w 1404030"/>
                  <a:gd name="connsiteY16" fmla="*/ 972434 h 2273316"/>
                  <a:gd name="connsiteX17" fmla="*/ 1136294 w 1404030"/>
                  <a:gd name="connsiteY17" fmla="*/ 1474257 h 2273316"/>
                  <a:gd name="connsiteX18" fmla="*/ 718840 w 1404030"/>
                  <a:gd name="connsiteY18" fmla="*/ 1973641 h 2273316"/>
                  <a:gd name="connsiteX19" fmla="*/ 717865 w 1404030"/>
                  <a:gd name="connsiteY19" fmla="*/ 1976079 h 22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4030" h="2273316">
                    <a:moveTo>
                      <a:pt x="1404031" y="150205"/>
                    </a:moveTo>
                    <a:cubicBezTo>
                      <a:pt x="1404031" y="67300"/>
                      <a:pt x="1336731" y="0"/>
                      <a:pt x="1253826" y="0"/>
                    </a:cubicBezTo>
                    <a:lnTo>
                      <a:pt x="1253826" y="0"/>
                    </a:lnTo>
                    <a:lnTo>
                      <a:pt x="1253826" y="0"/>
                    </a:lnTo>
                    <a:cubicBezTo>
                      <a:pt x="1170920" y="0"/>
                      <a:pt x="1103620" y="67300"/>
                      <a:pt x="1103620" y="150205"/>
                    </a:cubicBezTo>
                    <a:lnTo>
                      <a:pt x="1103620" y="823204"/>
                    </a:lnTo>
                    <a:cubicBezTo>
                      <a:pt x="1002182" y="720791"/>
                      <a:pt x="862706" y="665196"/>
                      <a:pt x="718840" y="669097"/>
                    </a:cubicBezTo>
                    <a:cubicBezTo>
                      <a:pt x="327234" y="669097"/>
                      <a:pt x="0" y="1029005"/>
                      <a:pt x="0" y="1470843"/>
                    </a:cubicBezTo>
                    <a:cubicBezTo>
                      <a:pt x="0" y="1912681"/>
                      <a:pt x="322357" y="2273077"/>
                      <a:pt x="718840" y="2273077"/>
                    </a:cubicBezTo>
                    <a:cubicBezTo>
                      <a:pt x="865144" y="2277466"/>
                      <a:pt x="1006572" y="2221383"/>
                      <a:pt x="1110448" y="2117507"/>
                    </a:cubicBezTo>
                    <a:cubicBezTo>
                      <a:pt x="1133856" y="2196999"/>
                      <a:pt x="1217250" y="2242353"/>
                      <a:pt x="1296741" y="2218944"/>
                    </a:cubicBezTo>
                    <a:cubicBezTo>
                      <a:pt x="1356726" y="2201388"/>
                      <a:pt x="1399642" y="2148718"/>
                      <a:pt x="1403543" y="2085807"/>
                    </a:cubicBezTo>
                    <a:lnTo>
                      <a:pt x="1404031" y="150205"/>
                    </a:lnTo>
                    <a:lnTo>
                      <a:pt x="1404031" y="150205"/>
                    </a:lnTo>
                    <a:close/>
                    <a:moveTo>
                      <a:pt x="717865" y="1976079"/>
                    </a:moveTo>
                    <a:cubicBezTo>
                      <a:pt x="487192" y="1976079"/>
                      <a:pt x="299436" y="1751747"/>
                      <a:pt x="299436" y="1474257"/>
                    </a:cubicBezTo>
                    <a:cubicBezTo>
                      <a:pt x="299436" y="1196767"/>
                      <a:pt x="485730" y="972434"/>
                      <a:pt x="717865" y="972434"/>
                    </a:cubicBezTo>
                    <a:cubicBezTo>
                      <a:pt x="950001" y="972434"/>
                      <a:pt x="1136294" y="1196767"/>
                      <a:pt x="1136294" y="1474257"/>
                    </a:cubicBezTo>
                    <a:cubicBezTo>
                      <a:pt x="1136294" y="1751747"/>
                      <a:pt x="950001" y="1973641"/>
                      <a:pt x="718840" y="1973641"/>
                    </a:cubicBezTo>
                    <a:lnTo>
                      <a:pt x="717865" y="1976079"/>
                    </a:lnTo>
                    <a:close/>
                  </a:path>
                </a:pathLst>
              </a:custGeom>
              <a:solidFill>
                <a:srgbClr val="D7DADB"/>
              </a:solidFill>
              <a:ln w="4877"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748B129E-D749-3630-B9B8-8B26101F2FB9}"/>
                  </a:ext>
                </a:extLst>
              </p:cNvPr>
              <p:cNvSpPr/>
              <p:nvPr/>
            </p:nvSpPr>
            <p:spPr>
              <a:xfrm>
                <a:off x="9060606" y="2131283"/>
                <a:ext cx="1404030" cy="2273316"/>
              </a:xfrm>
              <a:custGeom>
                <a:avLst/>
                <a:gdLst>
                  <a:gd name="connsiteX0" fmla="*/ 1404031 w 1404030"/>
                  <a:gd name="connsiteY0" fmla="*/ 150205 h 2273316"/>
                  <a:gd name="connsiteX1" fmla="*/ 1253825 w 1404030"/>
                  <a:gd name="connsiteY1" fmla="*/ 0 h 2273316"/>
                  <a:gd name="connsiteX2" fmla="*/ 1253825 w 1404030"/>
                  <a:gd name="connsiteY2" fmla="*/ 0 h 2273316"/>
                  <a:gd name="connsiteX3" fmla="*/ 1103620 w 1404030"/>
                  <a:gd name="connsiteY3" fmla="*/ 150205 h 2273316"/>
                  <a:gd name="connsiteX4" fmla="*/ 1103620 w 1404030"/>
                  <a:gd name="connsiteY4" fmla="*/ 150205 h 2273316"/>
                  <a:gd name="connsiteX5" fmla="*/ 1103620 w 1404030"/>
                  <a:gd name="connsiteY5" fmla="*/ 823204 h 2273316"/>
                  <a:gd name="connsiteX6" fmla="*/ 718840 w 1404030"/>
                  <a:gd name="connsiteY6" fmla="*/ 669097 h 2273316"/>
                  <a:gd name="connsiteX7" fmla="*/ 0 w 1404030"/>
                  <a:gd name="connsiteY7" fmla="*/ 1470843 h 2273316"/>
                  <a:gd name="connsiteX8" fmla="*/ 718840 w 1404030"/>
                  <a:gd name="connsiteY8" fmla="*/ 2273077 h 2273316"/>
                  <a:gd name="connsiteX9" fmla="*/ 1110448 w 1404030"/>
                  <a:gd name="connsiteY9" fmla="*/ 2117507 h 2273316"/>
                  <a:gd name="connsiteX10" fmla="*/ 1296741 w 1404030"/>
                  <a:gd name="connsiteY10" fmla="*/ 2218944 h 2273316"/>
                  <a:gd name="connsiteX11" fmla="*/ 1403543 w 1404030"/>
                  <a:gd name="connsiteY11" fmla="*/ 2085807 h 2273316"/>
                  <a:gd name="connsiteX12" fmla="*/ 1404031 w 1404030"/>
                  <a:gd name="connsiteY12" fmla="*/ 150205 h 2273316"/>
                  <a:gd name="connsiteX13" fmla="*/ 1404031 w 1404030"/>
                  <a:gd name="connsiteY13" fmla="*/ 150205 h 2273316"/>
                  <a:gd name="connsiteX14" fmla="*/ 718352 w 1404030"/>
                  <a:gd name="connsiteY14" fmla="*/ 1976079 h 2273316"/>
                  <a:gd name="connsiteX15" fmla="*/ 299923 w 1404030"/>
                  <a:gd name="connsiteY15" fmla="*/ 1474257 h 2273316"/>
                  <a:gd name="connsiteX16" fmla="*/ 718352 w 1404030"/>
                  <a:gd name="connsiteY16" fmla="*/ 972434 h 2273316"/>
                  <a:gd name="connsiteX17" fmla="*/ 1136782 w 1404030"/>
                  <a:gd name="connsiteY17" fmla="*/ 1474257 h 2273316"/>
                  <a:gd name="connsiteX18" fmla="*/ 719328 w 1404030"/>
                  <a:gd name="connsiteY18" fmla="*/ 1973641 h 2273316"/>
                  <a:gd name="connsiteX19" fmla="*/ 718352 w 1404030"/>
                  <a:gd name="connsiteY19" fmla="*/ 1976079 h 22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4030" h="2273316">
                    <a:moveTo>
                      <a:pt x="1404031" y="150205"/>
                    </a:moveTo>
                    <a:cubicBezTo>
                      <a:pt x="1404031" y="67300"/>
                      <a:pt x="1336731" y="0"/>
                      <a:pt x="1253825" y="0"/>
                    </a:cubicBezTo>
                    <a:lnTo>
                      <a:pt x="1253825" y="0"/>
                    </a:lnTo>
                    <a:cubicBezTo>
                      <a:pt x="1170920" y="0"/>
                      <a:pt x="1103620" y="67300"/>
                      <a:pt x="1103620" y="150205"/>
                    </a:cubicBezTo>
                    <a:lnTo>
                      <a:pt x="1103620" y="150205"/>
                    </a:lnTo>
                    <a:lnTo>
                      <a:pt x="1103620" y="823204"/>
                    </a:lnTo>
                    <a:cubicBezTo>
                      <a:pt x="1002182" y="720791"/>
                      <a:pt x="862706" y="665196"/>
                      <a:pt x="718840" y="669097"/>
                    </a:cubicBezTo>
                    <a:cubicBezTo>
                      <a:pt x="327233" y="669097"/>
                      <a:pt x="0" y="1029005"/>
                      <a:pt x="0" y="1470843"/>
                    </a:cubicBezTo>
                    <a:cubicBezTo>
                      <a:pt x="0" y="1912681"/>
                      <a:pt x="322356" y="2273077"/>
                      <a:pt x="718840" y="2273077"/>
                    </a:cubicBezTo>
                    <a:cubicBezTo>
                      <a:pt x="865144" y="2277466"/>
                      <a:pt x="1006572" y="2221383"/>
                      <a:pt x="1110448" y="2117507"/>
                    </a:cubicBezTo>
                    <a:cubicBezTo>
                      <a:pt x="1133855" y="2196999"/>
                      <a:pt x="1217249" y="2242353"/>
                      <a:pt x="1296741" y="2218944"/>
                    </a:cubicBezTo>
                    <a:cubicBezTo>
                      <a:pt x="1356726" y="2201388"/>
                      <a:pt x="1399641" y="2148718"/>
                      <a:pt x="1403543" y="2085807"/>
                    </a:cubicBezTo>
                    <a:lnTo>
                      <a:pt x="1404031" y="150205"/>
                    </a:lnTo>
                    <a:lnTo>
                      <a:pt x="1404031" y="150205"/>
                    </a:lnTo>
                    <a:close/>
                    <a:moveTo>
                      <a:pt x="718352" y="1976079"/>
                    </a:moveTo>
                    <a:cubicBezTo>
                      <a:pt x="487680" y="1976079"/>
                      <a:pt x="299923" y="1751747"/>
                      <a:pt x="299923" y="1474257"/>
                    </a:cubicBezTo>
                    <a:cubicBezTo>
                      <a:pt x="299923" y="1196767"/>
                      <a:pt x="486217" y="972434"/>
                      <a:pt x="718352" y="972434"/>
                    </a:cubicBezTo>
                    <a:cubicBezTo>
                      <a:pt x="950488" y="972434"/>
                      <a:pt x="1136782" y="1196767"/>
                      <a:pt x="1136782" y="1474257"/>
                    </a:cubicBezTo>
                    <a:cubicBezTo>
                      <a:pt x="1136782" y="1751747"/>
                      <a:pt x="950488" y="1973641"/>
                      <a:pt x="719328" y="1973641"/>
                    </a:cubicBezTo>
                    <a:lnTo>
                      <a:pt x="718352" y="1976079"/>
                    </a:lnTo>
                    <a:close/>
                  </a:path>
                </a:pathLst>
              </a:custGeom>
              <a:solidFill>
                <a:srgbClr val="D7DADB"/>
              </a:solidFill>
              <a:ln w="4877"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698B6678-2865-9BD0-FB20-4E1946C7116A}"/>
                  </a:ext>
                </a:extLst>
              </p:cNvPr>
              <p:cNvSpPr/>
              <p:nvPr/>
            </p:nvSpPr>
            <p:spPr>
              <a:xfrm>
                <a:off x="11327318" y="2466427"/>
                <a:ext cx="839835" cy="1902649"/>
              </a:xfrm>
              <a:custGeom>
                <a:avLst/>
                <a:gdLst>
                  <a:gd name="connsiteX0" fmla="*/ 570611 w 839835"/>
                  <a:gd name="connsiteY0" fmla="*/ 1751639 h 1902649"/>
                  <a:gd name="connsiteX1" fmla="*/ 570611 w 839835"/>
                  <a:gd name="connsiteY1" fmla="*/ 635827 h 1902649"/>
                  <a:gd name="connsiteX2" fmla="*/ 700821 w 839835"/>
                  <a:gd name="connsiteY2" fmla="*/ 635827 h 1902649"/>
                  <a:gd name="connsiteX3" fmla="*/ 838835 w 839835"/>
                  <a:gd name="connsiteY3" fmla="*/ 513419 h 1902649"/>
                  <a:gd name="connsiteX4" fmla="*/ 839323 w 839835"/>
                  <a:gd name="connsiteY4" fmla="*/ 505129 h 1902649"/>
                  <a:gd name="connsiteX5" fmla="*/ 721304 w 839835"/>
                  <a:gd name="connsiteY5" fmla="*/ 363702 h 1902649"/>
                  <a:gd name="connsiteX6" fmla="*/ 709112 w 839835"/>
                  <a:gd name="connsiteY6" fmla="*/ 363214 h 1902649"/>
                  <a:gd name="connsiteX7" fmla="*/ 571099 w 839835"/>
                  <a:gd name="connsiteY7" fmla="*/ 363214 h 1902649"/>
                  <a:gd name="connsiteX8" fmla="*/ 571099 w 839835"/>
                  <a:gd name="connsiteY8" fmla="*/ 155950 h 1902649"/>
                  <a:gd name="connsiteX9" fmla="*/ 430159 w 839835"/>
                  <a:gd name="connsiteY9" fmla="*/ 380 h 1902649"/>
                  <a:gd name="connsiteX10" fmla="*/ 270200 w 839835"/>
                  <a:gd name="connsiteY10" fmla="*/ 139369 h 1902649"/>
                  <a:gd name="connsiteX11" fmla="*/ 269712 w 839835"/>
                  <a:gd name="connsiteY11" fmla="*/ 150098 h 1902649"/>
                  <a:gd name="connsiteX12" fmla="*/ 269712 w 839835"/>
                  <a:gd name="connsiteY12" fmla="*/ 366628 h 1902649"/>
                  <a:gd name="connsiteX13" fmla="*/ 139014 w 839835"/>
                  <a:gd name="connsiteY13" fmla="*/ 366628 h 1902649"/>
                  <a:gd name="connsiteX14" fmla="*/ 1000 w 839835"/>
                  <a:gd name="connsiteY14" fmla="*/ 489035 h 1902649"/>
                  <a:gd name="connsiteX15" fmla="*/ 513 w 839835"/>
                  <a:gd name="connsiteY15" fmla="*/ 497326 h 1902649"/>
                  <a:gd name="connsiteX16" fmla="*/ 118531 w 839835"/>
                  <a:gd name="connsiteY16" fmla="*/ 638753 h 1902649"/>
                  <a:gd name="connsiteX17" fmla="*/ 130723 w 839835"/>
                  <a:gd name="connsiteY17" fmla="*/ 639241 h 1902649"/>
                  <a:gd name="connsiteX18" fmla="*/ 260934 w 839835"/>
                  <a:gd name="connsiteY18" fmla="*/ 639241 h 1902649"/>
                  <a:gd name="connsiteX19" fmla="*/ 260934 w 839835"/>
                  <a:gd name="connsiteY19" fmla="*/ 1752127 h 1902649"/>
                  <a:gd name="connsiteX20" fmla="*/ 411139 w 839835"/>
                  <a:gd name="connsiteY20" fmla="*/ 1902332 h 1902649"/>
                  <a:gd name="connsiteX21" fmla="*/ 411139 w 839835"/>
                  <a:gd name="connsiteY21" fmla="*/ 1902332 h 1902649"/>
                  <a:gd name="connsiteX22" fmla="*/ 411139 w 839835"/>
                  <a:gd name="connsiteY22" fmla="*/ 1902332 h 1902649"/>
                  <a:gd name="connsiteX23" fmla="*/ 570124 w 839835"/>
                  <a:gd name="connsiteY23" fmla="*/ 1761393 h 1902649"/>
                  <a:gd name="connsiteX24" fmla="*/ 570611 w 839835"/>
                  <a:gd name="connsiteY24" fmla="*/ 1751639 h 190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9835" h="1902649">
                    <a:moveTo>
                      <a:pt x="570611" y="1751639"/>
                    </a:moveTo>
                    <a:lnTo>
                      <a:pt x="570611" y="635827"/>
                    </a:lnTo>
                    <a:lnTo>
                      <a:pt x="700821" y="635827"/>
                    </a:lnTo>
                    <a:cubicBezTo>
                      <a:pt x="772998" y="640216"/>
                      <a:pt x="834446" y="585108"/>
                      <a:pt x="838835" y="513419"/>
                    </a:cubicBezTo>
                    <a:cubicBezTo>
                      <a:pt x="838835" y="510981"/>
                      <a:pt x="839323" y="508055"/>
                      <a:pt x="839323" y="505129"/>
                    </a:cubicBezTo>
                    <a:cubicBezTo>
                      <a:pt x="845663" y="433440"/>
                      <a:pt x="792505" y="370042"/>
                      <a:pt x="721304" y="363702"/>
                    </a:cubicBezTo>
                    <a:cubicBezTo>
                      <a:pt x="717403" y="363214"/>
                      <a:pt x="713013" y="363214"/>
                      <a:pt x="709112" y="363214"/>
                    </a:cubicBezTo>
                    <a:lnTo>
                      <a:pt x="571099" y="363214"/>
                    </a:lnTo>
                    <a:lnTo>
                      <a:pt x="571099" y="155950"/>
                    </a:lnTo>
                    <a:cubicBezTo>
                      <a:pt x="572074" y="75483"/>
                      <a:pt x="510626" y="7695"/>
                      <a:pt x="430159" y="380"/>
                    </a:cubicBezTo>
                    <a:cubicBezTo>
                      <a:pt x="347741" y="-5472"/>
                      <a:pt x="276052" y="56951"/>
                      <a:pt x="270200" y="139369"/>
                    </a:cubicBezTo>
                    <a:cubicBezTo>
                      <a:pt x="269712" y="142783"/>
                      <a:pt x="269712" y="146684"/>
                      <a:pt x="269712" y="150098"/>
                    </a:cubicBezTo>
                    <a:lnTo>
                      <a:pt x="269712" y="366628"/>
                    </a:lnTo>
                    <a:lnTo>
                      <a:pt x="139014" y="366628"/>
                    </a:lnTo>
                    <a:cubicBezTo>
                      <a:pt x="66837" y="362239"/>
                      <a:pt x="5390" y="417347"/>
                      <a:pt x="1000" y="489035"/>
                    </a:cubicBezTo>
                    <a:cubicBezTo>
                      <a:pt x="1000" y="491474"/>
                      <a:pt x="513" y="494400"/>
                      <a:pt x="513" y="497326"/>
                    </a:cubicBezTo>
                    <a:cubicBezTo>
                      <a:pt x="-5827" y="569015"/>
                      <a:pt x="47330" y="632413"/>
                      <a:pt x="118531" y="638753"/>
                    </a:cubicBezTo>
                    <a:cubicBezTo>
                      <a:pt x="122433" y="639241"/>
                      <a:pt x="126822" y="639241"/>
                      <a:pt x="130723" y="639241"/>
                    </a:cubicBezTo>
                    <a:lnTo>
                      <a:pt x="260934" y="639241"/>
                    </a:lnTo>
                    <a:lnTo>
                      <a:pt x="260934" y="1752127"/>
                    </a:lnTo>
                    <a:cubicBezTo>
                      <a:pt x="260934" y="1835032"/>
                      <a:pt x="328234" y="1902332"/>
                      <a:pt x="411139" y="1902332"/>
                    </a:cubicBezTo>
                    <a:lnTo>
                      <a:pt x="411139" y="1902332"/>
                    </a:lnTo>
                    <a:lnTo>
                      <a:pt x="411139" y="1902332"/>
                    </a:lnTo>
                    <a:cubicBezTo>
                      <a:pt x="494045" y="1907697"/>
                      <a:pt x="564759" y="1844298"/>
                      <a:pt x="570124" y="1761393"/>
                    </a:cubicBezTo>
                    <a:cubicBezTo>
                      <a:pt x="570611" y="1758467"/>
                      <a:pt x="570611" y="1755053"/>
                      <a:pt x="570611" y="1751639"/>
                    </a:cubicBezTo>
                    <a:close/>
                  </a:path>
                </a:pathLst>
              </a:custGeom>
              <a:solidFill>
                <a:srgbClr val="D7DADB"/>
              </a:solidFill>
              <a:ln w="4877" cap="flat">
                <a:noFill/>
                <a:prstDash val="solid"/>
                <a:miter/>
              </a:ln>
            </p:spPr>
            <p:txBody>
              <a:bodyPr rtlCol="0" anchor="ctr"/>
              <a:lstStyle/>
              <a:p>
                <a:endParaRPr lang="en-IN"/>
              </a:p>
            </p:txBody>
          </p:sp>
        </p:grpSp>
      </p:grpSp>
      <p:pic>
        <p:nvPicPr>
          <p:cNvPr id="35" name="Picture Placeholder 34" descr="A stack of newspapers on a shelf&#10;&#10;Description automatically generated with medium confidence">
            <a:extLst>
              <a:ext uri="{FF2B5EF4-FFF2-40B4-BE49-F238E27FC236}">
                <a16:creationId xmlns:a16="http://schemas.microsoft.com/office/drawing/2014/main" id="{E0786F04-CBD6-B9CE-0268-70C59FC93E2A}"/>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20966" b="20966"/>
          <a:stretch/>
        </p:blipFill>
        <p:spPr/>
      </p:pic>
      <p:pic>
        <p:nvPicPr>
          <p:cNvPr id="37" name="Picture Placeholder 36" descr="A close-up of a building&#10;&#10;Description automatically generated with low confidence">
            <a:extLst>
              <a:ext uri="{FF2B5EF4-FFF2-40B4-BE49-F238E27FC236}">
                <a16:creationId xmlns:a16="http://schemas.microsoft.com/office/drawing/2014/main" id="{A184599B-5134-F532-2359-C38BFFB7B512}"/>
              </a:ext>
            </a:extLst>
          </p:cNvPr>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l="6896" r="6896"/>
          <a:stretch/>
        </p:blipFill>
        <p:spPr/>
      </p:pic>
      <p:pic>
        <p:nvPicPr>
          <p:cNvPr id="44" name="Picture Placeholder 43">
            <a:extLst>
              <a:ext uri="{FF2B5EF4-FFF2-40B4-BE49-F238E27FC236}">
                <a16:creationId xmlns:a16="http://schemas.microsoft.com/office/drawing/2014/main" id="{5AC5BB2F-3759-18D0-D9A3-012D5295E8B9}"/>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l="6896" r="6896"/>
          <a:stretch/>
        </p:blipFill>
        <p:spPr/>
      </p:pic>
      <p:pic>
        <p:nvPicPr>
          <p:cNvPr id="52" name="Picture Placeholder 51" descr="Close-up of a newspaper&#10;&#10;Description automatically generated with medium confidence">
            <a:extLst>
              <a:ext uri="{FF2B5EF4-FFF2-40B4-BE49-F238E27FC236}">
                <a16:creationId xmlns:a16="http://schemas.microsoft.com/office/drawing/2014/main" id="{5299B3D1-70DE-A666-4EB2-AC73DD20913B}"/>
              </a:ext>
            </a:extLst>
          </p:cNvPr>
          <p:cNvPicPr>
            <a:picLocks noGrp="1" noChangeAspect="1"/>
          </p:cNvPicPr>
          <p:nvPr>
            <p:ph type="pic" sz="quarter" idx="13"/>
          </p:nvPr>
        </p:nvPicPr>
        <p:blipFill rotWithShape="1">
          <a:blip r:embed="rId6">
            <a:extLst>
              <a:ext uri="{28A0092B-C50C-407E-A947-70E740481C1C}">
                <a14:useLocalDpi xmlns:a14="http://schemas.microsoft.com/office/drawing/2010/main" val="0"/>
              </a:ext>
            </a:extLst>
          </a:blip>
          <a:srcRect l="6896" r="6896"/>
          <a:stretch/>
        </p:blipFill>
        <p:spPr/>
      </p:pic>
      <p:pic>
        <p:nvPicPr>
          <p:cNvPr id="3" name="Picture Placeholder 2" descr="A close-up of a building&#10;&#10;Description automatically generated with low confidence">
            <a:extLst>
              <a:ext uri="{FF2B5EF4-FFF2-40B4-BE49-F238E27FC236}">
                <a16:creationId xmlns:a16="http://schemas.microsoft.com/office/drawing/2014/main" id="{92970872-5329-73B4-F52D-949A1A73329F}"/>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t="23297" b="23297"/>
          <a:stretch>
            <a:fillRect/>
          </a:stretch>
        </p:blipFill>
        <p:spPr/>
      </p:pic>
      <p:pic>
        <p:nvPicPr>
          <p:cNvPr id="54" name="Picture Placeholder 53" descr="A picture containing wooden, wooden block, woodworking, hardwood&#10;&#10;Description automatically generated">
            <a:extLst>
              <a:ext uri="{FF2B5EF4-FFF2-40B4-BE49-F238E27FC236}">
                <a16:creationId xmlns:a16="http://schemas.microsoft.com/office/drawing/2014/main" id="{2A35815C-B761-2BBF-BF66-B9F84D2CB41A}"/>
              </a:ext>
            </a:extLst>
          </p:cNvPr>
          <p:cNvPicPr>
            <a:picLocks noGrp="1" noChangeAspect="1"/>
          </p:cNvPicPr>
          <p:nvPr>
            <p:ph type="pic" sz="quarter" idx="15"/>
          </p:nvPr>
        </p:nvPicPr>
        <p:blipFill rotWithShape="1">
          <a:blip r:embed="rId7">
            <a:extLst>
              <a:ext uri="{28A0092B-C50C-407E-A947-70E740481C1C}">
                <a14:useLocalDpi xmlns:a14="http://schemas.microsoft.com/office/drawing/2010/main" val="0"/>
              </a:ext>
            </a:extLst>
          </a:blip>
          <a:srcRect t="3855" b="75079"/>
          <a:stretch/>
        </p:blipFill>
        <p:spPr>
          <a:xfrm>
            <a:off x="925512" y="5404078"/>
            <a:ext cx="6742113" cy="2129559"/>
          </a:xfrm>
        </p:spPr>
      </p:pic>
      <p:pic>
        <p:nvPicPr>
          <p:cNvPr id="144" name="Picture Placeholder 143" descr="A picture containing screenshot, animated cartoon, clipart, animation&#10;&#10;Description automatically generated">
            <a:extLst>
              <a:ext uri="{FF2B5EF4-FFF2-40B4-BE49-F238E27FC236}">
                <a16:creationId xmlns:a16="http://schemas.microsoft.com/office/drawing/2014/main" id="{998335BD-078D-C970-9CB8-A4C782EA7C2D}"/>
              </a:ext>
            </a:extLst>
          </p:cNvPr>
          <p:cNvPicPr>
            <a:picLocks noGrp="1" noChangeAspect="1"/>
          </p:cNvPicPr>
          <p:nvPr>
            <p:ph type="pic" sz="quarter" idx="21"/>
          </p:nvPr>
        </p:nvPicPr>
        <p:blipFill>
          <a:blip r:embed="rId8">
            <a:extLst>
              <a:ext uri="{28A0092B-C50C-407E-A947-70E740481C1C}">
                <a14:useLocalDpi xmlns:a14="http://schemas.microsoft.com/office/drawing/2010/main" val="0"/>
              </a:ext>
            </a:extLst>
          </a:blip>
          <a:srcRect t="12500" b="12500"/>
          <a:stretch>
            <a:fillRect/>
          </a:stretch>
        </p:blipFill>
        <p:spPr/>
      </p:pic>
      <p:sp>
        <p:nvSpPr>
          <p:cNvPr id="115" name="Rectangle: Rounded Corners 114">
            <a:extLst>
              <a:ext uri="{FF2B5EF4-FFF2-40B4-BE49-F238E27FC236}">
                <a16:creationId xmlns:a16="http://schemas.microsoft.com/office/drawing/2014/main" id="{CC4F09E5-7E3F-B753-B303-9E153ED843D7}"/>
              </a:ext>
            </a:extLst>
          </p:cNvPr>
          <p:cNvSpPr/>
          <p:nvPr/>
        </p:nvSpPr>
        <p:spPr>
          <a:xfrm>
            <a:off x="3283257" y="2216151"/>
            <a:ext cx="2755595" cy="936510"/>
          </a:xfrm>
          <a:prstGeom prst="roundRect">
            <a:avLst>
              <a:gd name="adj" fmla="val 7852"/>
            </a:avLst>
          </a:prstGeom>
          <a:gradFill>
            <a:gsLst>
              <a:gs pos="0">
                <a:srgbClr val="020303">
                  <a:alpha val="0"/>
                </a:srgbClr>
              </a:gs>
              <a:gs pos="100000">
                <a:srgbClr val="02030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ectangle: Rounded Corners 115">
            <a:extLst>
              <a:ext uri="{FF2B5EF4-FFF2-40B4-BE49-F238E27FC236}">
                <a16:creationId xmlns:a16="http://schemas.microsoft.com/office/drawing/2014/main" id="{2D558D3B-4957-481D-2E66-019462DCCE3E}"/>
              </a:ext>
            </a:extLst>
          </p:cNvPr>
          <p:cNvSpPr/>
          <p:nvPr/>
        </p:nvSpPr>
        <p:spPr>
          <a:xfrm>
            <a:off x="6170765" y="2216151"/>
            <a:ext cx="2755595" cy="936510"/>
          </a:xfrm>
          <a:prstGeom prst="roundRect">
            <a:avLst>
              <a:gd name="adj" fmla="val 8106"/>
            </a:avLst>
          </a:prstGeom>
          <a:gradFill>
            <a:gsLst>
              <a:gs pos="0">
                <a:srgbClr val="020303">
                  <a:alpha val="0"/>
                </a:srgbClr>
              </a:gs>
              <a:gs pos="100000">
                <a:srgbClr val="02030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ectangle: Rounded Corners 116">
            <a:extLst>
              <a:ext uri="{FF2B5EF4-FFF2-40B4-BE49-F238E27FC236}">
                <a16:creationId xmlns:a16="http://schemas.microsoft.com/office/drawing/2014/main" id="{635E4994-5C66-7AA9-08CB-10C1403E6338}"/>
              </a:ext>
            </a:extLst>
          </p:cNvPr>
          <p:cNvSpPr/>
          <p:nvPr/>
        </p:nvSpPr>
        <p:spPr>
          <a:xfrm>
            <a:off x="9058829" y="2216151"/>
            <a:ext cx="2755595" cy="936510"/>
          </a:xfrm>
          <a:prstGeom prst="roundRect">
            <a:avLst>
              <a:gd name="adj" fmla="val 7852"/>
            </a:avLst>
          </a:prstGeom>
          <a:gradFill>
            <a:gsLst>
              <a:gs pos="0">
                <a:srgbClr val="020303">
                  <a:alpha val="0"/>
                </a:srgbClr>
              </a:gs>
              <a:gs pos="100000">
                <a:srgbClr val="02030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E94B39DA-CE47-07CF-047A-877B8D03C899}"/>
              </a:ext>
            </a:extLst>
          </p:cNvPr>
          <p:cNvSpPr/>
          <p:nvPr/>
        </p:nvSpPr>
        <p:spPr>
          <a:xfrm>
            <a:off x="8145710" y="4638245"/>
            <a:ext cx="3568047" cy="3564139"/>
          </a:xfrm>
          <a:prstGeom prst="roundRect">
            <a:avLst>
              <a:gd name="adj" fmla="val 0"/>
            </a:avLst>
          </a:prstGeom>
          <a:solidFill>
            <a:srgbClr val="1A1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Graphic 25">
            <a:extLst>
              <a:ext uri="{FF2B5EF4-FFF2-40B4-BE49-F238E27FC236}">
                <a16:creationId xmlns:a16="http://schemas.microsoft.com/office/drawing/2014/main" id="{4B3001B3-DF67-216B-4210-41C930FA6387}"/>
              </a:ext>
            </a:extLst>
          </p:cNvPr>
          <p:cNvSpPr/>
          <p:nvPr/>
        </p:nvSpPr>
        <p:spPr>
          <a:xfrm rot="10800000">
            <a:off x="8648388" y="4850015"/>
            <a:ext cx="156500" cy="98131"/>
          </a:xfrm>
          <a:custGeom>
            <a:avLst/>
            <a:gdLst>
              <a:gd name="connsiteX0" fmla="*/ 2151910 w 4303833"/>
              <a:gd name="connsiteY0" fmla="*/ 2453311 h 2453311"/>
              <a:gd name="connsiteX1" fmla="*/ 1938845 w 4303833"/>
              <a:gd name="connsiteY1" fmla="*/ 2365081 h 2453311"/>
              <a:gd name="connsiteX2" fmla="*/ 88290 w 4303833"/>
              <a:gd name="connsiteY2" fmla="*/ 514507 h 2453311"/>
              <a:gd name="connsiteX3" fmla="*/ 88290 w 4303833"/>
              <a:gd name="connsiteY3" fmla="*/ 88254 h 2453311"/>
              <a:gd name="connsiteX4" fmla="*/ 514514 w 4303833"/>
              <a:gd name="connsiteY4" fmla="*/ 88254 h 2453311"/>
              <a:gd name="connsiteX5" fmla="*/ 2151910 w 4303833"/>
              <a:gd name="connsiteY5" fmla="*/ 1725744 h 2453311"/>
              <a:gd name="connsiteX6" fmla="*/ 3789314 w 4303833"/>
              <a:gd name="connsiteY6" fmla="*/ 88311 h 2453311"/>
              <a:gd name="connsiteX7" fmla="*/ 4215501 w 4303833"/>
              <a:gd name="connsiteY7" fmla="*/ 88311 h 2453311"/>
              <a:gd name="connsiteX8" fmla="*/ 4215501 w 4303833"/>
              <a:gd name="connsiteY8" fmla="*/ 514564 h 2453311"/>
              <a:gd name="connsiteX9" fmla="*/ 2364974 w 4303833"/>
              <a:gd name="connsiteY9" fmla="*/ 2365139 h 2453311"/>
              <a:gd name="connsiteX10" fmla="*/ 2151910 w 4303833"/>
              <a:gd name="connsiteY10" fmla="*/ 2453311 h 245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3833" h="2453311">
                <a:moveTo>
                  <a:pt x="2151910" y="2453311"/>
                </a:moveTo>
                <a:cubicBezTo>
                  <a:pt x="2074776" y="2453311"/>
                  <a:pt x="1997652" y="2423860"/>
                  <a:pt x="1938845" y="2365081"/>
                </a:cubicBezTo>
                <a:lnTo>
                  <a:pt x="88290" y="514507"/>
                </a:lnTo>
                <a:cubicBezTo>
                  <a:pt x="-29430" y="396788"/>
                  <a:pt x="-29430" y="205926"/>
                  <a:pt x="88290" y="88254"/>
                </a:cubicBezTo>
                <a:cubicBezTo>
                  <a:pt x="205961" y="-29418"/>
                  <a:pt x="396785" y="-29418"/>
                  <a:pt x="514514" y="88254"/>
                </a:cubicBezTo>
                <a:lnTo>
                  <a:pt x="2151910" y="1725744"/>
                </a:lnTo>
                <a:lnTo>
                  <a:pt x="3789314" y="88311"/>
                </a:lnTo>
                <a:cubicBezTo>
                  <a:pt x="3907034" y="-29361"/>
                  <a:pt x="4097838" y="-29361"/>
                  <a:pt x="4215501" y="88311"/>
                </a:cubicBezTo>
                <a:cubicBezTo>
                  <a:pt x="4333277" y="205983"/>
                  <a:pt x="4333277" y="396845"/>
                  <a:pt x="4215501" y="514564"/>
                </a:cubicBezTo>
                <a:lnTo>
                  <a:pt x="2364974" y="2365139"/>
                </a:lnTo>
                <a:cubicBezTo>
                  <a:pt x="2306138" y="2423927"/>
                  <a:pt x="2229014" y="2453311"/>
                  <a:pt x="2151910" y="2453311"/>
                </a:cubicBezTo>
                <a:close/>
              </a:path>
            </a:pathLst>
          </a:custGeom>
          <a:solidFill>
            <a:srgbClr val="44C15C"/>
          </a:solidFill>
          <a:ln w="9525" cap="flat">
            <a:noFill/>
            <a:prstDash val="solid"/>
            <a:miter/>
          </a:ln>
        </p:spPr>
        <p:txBody>
          <a:bodyPr rtlCol="0" anchor="ctr"/>
          <a:lstStyle/>
          <a:p>
            <a:endParaRPr lang="en-IN"/>
          </a:p>
        </p:txBody>
      </p:sp>
      <p:sp>
        <p:nvSpPr>
          <p:cNvPr id="39" name="Graphic 25">
            <a:extLst>
              <a:ext uri="{FF2B5EF4-FFF2-40B4-BE49-F238E27FC236}">
                <a16:creationId xmlns:a16="http://schemas.microsoft.com/office/drawing/2014/main" id="{A224D991-1AF8-064A-B329-7A796ACE0ED5}"/>
              </a:ext>
            </a:extLst>
          </p:cNvPr>
          <p:cNvSpPr/>
          <p:nvPr/>
        </p:nvSpPr>
        <p:spPr>
          <a:xfrm rot="10800000">
            <a:off x="8648388" y="5412906"/>
            <a:ext cx="156500" cy="98131"/>
          </a:xfrm>
          <a:custGeom>
            <a:avLst/>
            <a:gdLst>
              <a:gd name="connsiteX0" fmla="*/ 2151910 w 4303833"/>
              <a:gd name="connsiteY0" fmla="*/ 2453311 h 2453311"/>
              <a:gd name="connsiteX1" fmla="*/ 1938845 w 4303833"/>
              <a:gd name="connsiteY1" fmla="*/ 2365081 h 2453311"/>
              <a:gd name="connsiteX2" fmla="*/ 88290 w 4303833"/>
              <a:gd name="connsiteY2" fmla="*/ 514507 h 2453311"/>
              <a:gd name="connsiteX3" fmla="*/ 88290 w 4303833"/>
              <a:gd name="connsiteY3" fmla="*/ 88254 h 2453311"/>
              <a:gd name="connsiteX4" fmla="*/ 514514 w 4303833"/>
              <a:gd name="connsiteY4" fmla="*/ 88254 h 2453311"/>
              <a:gd name="connsiteX5" fmla="*/ 2151910 w 4303833"/>
              <a:gd name="connsiteY5" fmla="*/ 1725744 h 2453311"/>
              <a:gd name="connsiteX6" fmla="*/ 3789314 w 4303833"/>
              <a:gd name="connsiteY6" fmla="*/ 88311 h 2453311"/>
              <a:gd name="connsiteX7" fmla="*/ 4215501 w 4303833"/>
              <a:gd name="connsiteY7" fmla="*/ 88311 h 2453311"/>
              <a:gd name="connsiteX8" fmla="*/ 4215501 w 4303833"/>
              <a:gd name="connsiteY8" fmla="*/ 514564 h 2453311"/>
              <a:gd name="connsiteX9" fmla="*/ 2364974 w 4303833"/>
              <a:gd name="connsiteY9" fmla="*/ 2365139 h 2453311"/>
              <a:gd name="connsiteX10" fmla="*/ 2151910 w 4303833"/>
              <a:gd name="connsiteY10" fmla="*/ 2453311 h 245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3833" h="2453311">
                <a:moveTo>
                  <a:pt x="2151910" y="2453311"/>
                </a:moveTo>
                <a:cubicBezTo>
                  <a:pt x="2074776" y="2453311"/>
                  <a:pt x="1997652" y="2423860"/>
                  <a:pt x="1938845" y="2365081"/>
                </a:cubicBezTo>
                <a:lnTo>
                  <a:pt x="88290" y="514507"/>
                </a:lnTo>
                <a:cubicBezTo>
                  <a:pt x="-29430" y="396788"/>
                  <a:pt x="-29430" y="205926"/>
                  <a:pt x="88290" y="88254"/>
                </a:cubicBezTo>
                <a:cubicBezTo>
                  <a:pt x="205961" y="-29418"/>
                  <a:pt x="396785" y="-29418"/>
                  <a:pt x="514514" y="88254"/>
                </a:cubicBezTo>
                <a:lnTo>
                  <a:pt x="2151910" y="1725744"/>
                </a:lnTo>
                <a:lnTo>
                  <a:pt x="3789314" y="88311"/>
                </a:lnTo>
                <a:cubicBezTo>
                  <a:pt x="3907034" y="-29361"/>
                  <a:pt x="4097838" y="-29361"/>
                  <a:pt x="4215501" y="88311"/>
                </a:cubicBezTo>
                <a:cubicBezTo>
                  <a:pt x="4333277" y="205983"/>
                  <a:pt x="4333277" y="396845"/>
                  <a:pt x="4215501" y="514564"/>
                </a:cubicBezTo>
                <a:lnTo>
                  <a:pt x="2364974" y="2365139"/>
                </a:lnTo>
                <a:cubicBezTo>
                  <a:pt x="2306138" y="2423927"/>
                  <a:pt x="2229014" y="2453311"/>
                  <a:pt x="2151910" y="2453311"/>
                </a:cubicBezTo>
                <a:close/>
              </a:path>
            </a:pathLst>
          </a:custGeom>
          <a:solidFill>
            <a:srgbClr val="44C15C"/>
          </a:solidFill>
          <a:ln w="9525" cap="flat">
            <a:noFill/>
            <a:prstDash val="solid"/>
            <a:miter/>
          </a:ln>
        </p:spPr>
        <p:txBody>
          <a:bodyPr rtlCol="0" anchor="ctr"/>
          <a:lstStyle/>
          <a:p>
            <a:endParaRPr lang="en-IN"/>
          </a:p>
        </p:txBody>
      </p:sp>
      <p:sp>
        <p:nvSpPr>
          <p:cNvPr id="40" name="Graphic 25">
            <a:extLst>
              <a:ext uri="{FF2B5EF4-FFF2-40B4-BE49-F238E27FC236}">
                <a16:creationId xmlns:a16="http://schemas.microsoft.com/office/drawing/2014/main" id="{A85F9DAD-CF77-36FA-BD1B-317B6F59BAA8}"/>
              </a:ext>
            </a:extLst>
          </p:cNvPr>
          <p:cNvSpPr/>
          <p:nvPr/>
        </p:nvSpPr>
        <p:spPr>
          <a:xfrm rot="10800000">
            <a:off x="8648388" y="5973424"/>
            <a:ext cx="156500" cy="98131"/>
          </a:xfrm>
          <a:custGeom>
            <a:avLst/>
            <a:gdLst>
              <a:gd name="connsiteX0" fmla="*/ 2151910 w 4303833"/>
              <a:gd name="connsiteY0" fmla="*/ 2453311 h 2453311"/>
              <a:gd name="connsiteX1" fmla="*/ 1938845 w 4303833"/>
              <a:gd name="connsiteY1" fmla="*/ 2365081 h 2453311"/>
              <a:gd name="connsiteX2" fmla="*/ 88290 w 4303833"/>
              <a:gd name="connsiteY2" fmla="*/ 514507 h 2453311"/>
              <a:gd name="connsiteX3" fmla="*/ 88290 w 4303833"/>
              <a:gd name="connsiteY3" fmla="*/ 88254 h 2453311"/>
              <a:gd name="connsiteX4" fmla="*/ 514514 w 4303833"/>
              <a:gd name="connsiteY4" fmla="*/ 88254 h 2453311"/>
              <a:gd name="connsiteX5" fmla="*/ 2151910 w 4303833"/>
              <a:gd name="connsiteY5" fmla="*/ 1725744 h 2453311"/>
              <a:gd name="connsiteX6" fmla="*/ 3789314 w 4303833"/>
              <a:gd name="connsiteY6" fmla="*/ 88311 h 2453311"/>
              <a:gd name="connsiteX7" fmla="*/ 4215501 w 4303833"/>
              <a:gd name="connsiteY7" fmla="*/ 88311 h 2453311"/>
              <a:gd name="connsiteX8" fmla="*/ 4215501 w 4303833"/>
              <a:gd name="connsiteY8" fmla="*/ 514564 h 2453311"/>
              <a:gd name="connsiteX9" fmla="*/ 2364974 w 4303833"/>
              <a:gd name="connsiteY9" fmla="*/ 2365139 h 2453311"/>
              <a:gd name="connsiteX10" fmla="*/ 2151910 w 4303833"/>
              <a:gd name="connsiteY10" fmla="*/ 2453311 h 245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3833" h="2453311">
                <a:moveTo>
                  <a:pt x="2151910" y="2453311"/>
                </a:moveTo>
                <a:cubicBezTo>
                  <a:pt x="2074776" y="2453311"/>
                  <a:pt x="1997652" y="2423860"/>
                  <a:pt x="1938845" y="2365081"/>
                </a:cubicBezTo>
                <a:lnTo>
                  <a:pt x="88290" y="514507"/>
                </a:lnTo>
                <a:cubicBezTo>
                  <a:pt x="-29430" y="396788"/>
                  <a:pt x="-29430" y="205926"/>
                  <a:pt x="88290" y="88254"/>
                </a:cubicBezTo>
                <a:cubicBezTo>
                  <a:pt x="205961" y="-29418"/>
                  <a:pt x="396785" y="-29418"/>
                  <a:pt x="514514" y="88254"/>
                </a:cubicBezTo>
                <a:lnTo>
                  <a:pt x="2151910" y="1725744"/>
                </a:lnTo>
                <a:lnTo>
                  <a:pt x="3789314" y="88311"/>
                </a:lnTo>
                <a:cubicBezTo>
                  <a:pt x="3907034" y="-29361"/>
                  <a:pt x="4097838" y="-29361"/>
                  <a:pt x="4215501" y="88311"/>
                </a:cubicBezTo>
                <a:cubicBezTo>
                  <a:pt x="4333277" y="205983"/>
                  <a:pt x="4333277" y="396845"/>
                  <a:pt x="4215501" y="514564"/>
                </a:cubicBezTo>
                <a:lnTo>
                  <a:pt x="2364974" y="2365139"/>
                </a:lnTo>
                <a:cubicBezTo>
                  <a:pt x="2306138" y="2423927"/>
                  <a:pt x="2229014" y="2453311"/>
                  <a:pt x="2151910" y="2453311"/>
                </a:cubicBezTo>
                <a:close/>
              </a:path>
            </a:pathLst>
          </a:custGeom>
          <a:solidFill>
            <a:srgbClr val="44C15C"/>
          </a:solidFill>
          <a:ln w="9525" cap="flat">
            <a:noFill/>
            <a:prstDash val="solid"/>
            <a:miter/>
          </a:ln>
        </p:spPr>
        <p:txBody>
          <a:bodyPr rtlCol="0" anchor="ctr"/>
          <a:lstStyle/>
          <a:p>
            <a:endParaRPr lang="en-IN"/>
          </a:p>
        </p:txBody>
      </p:sp>
      <p:sp>
        <p:nvSpPr>
          <p:cNvPr id="41" name="Graphic 25">
            <a:extLst>
              <a:ext uri="{FF2B5EF4-FFF2-40B4-BE49-F238E27FC236}">
                <a16:creationId xmlns:a16="http://schemas.microsoft.com/office/drawing/2014/main" id="{C65EF5AB-CF67-3C6D-27E9-3892B0671BF3}"/>
              </a:ext>
            </a:extLst>
          </p:cNvPr>
          <p:cNvSpPr/>
          <p:nvPr/>
        </p:nvSpPr>
        <p:spPr>
          <a:xfrm rot="10800000">
            <a:off x="8648388" y="6536315"/>
            <a:ext cx="156500" cy="98131"/>
          </a:xfrm>
          <a:custGeom>
            <a:avLst/>
            <a:gdLst>
              <a:gd name="connsiteX0" fmla="*/ 2151910 w 4303833"/>
              <a:gd name="connsiteY0" fmla="*/ 2453311 h 2453311"/>
              <a:gd name="connsiteX1" fmla="*/ 1938845 w 4303833"/>
              <a:gd name="connsiteY1" fmla="*/ 2365081 h 2453311"/>
              <a:gd name="connsiteX2" fmla="*/ 88290 w 4303833"/>
              <a:gd name="connsiteY2" fmla="*/ 514507 h 2453311"/>
              <a:gd name="connsiteX3" fmla="*/ 88290 w 4303833"/>
              <a:gd name="connsiteY3" fmla="*/ 88254 h 2453311"/>
              <a:gd name="connsiteX4" fmla="*/ 514514 w 4303833"/>
              <a:gd name="connsiteY4" fmla="*/ 88254 h 2453311"/>
              <a:gd name="connsiteX5" fmla="*/ 2151910 w 4303833"/>
              <a:gd name="connsiteY5" fmla="*/ 1725744 h 2453311"/>
              <a:gd name="connsiteX6" fmla="*/ 3789314 w 4303833"/>
              <a:gd name="connsiteY6" fmla="*/ 88311 h 2453311"/>
              <a:gd name="connsiteX7" fmla="*/ 4215501 w 4303833"/>
              <a:gd name="connsiteY7" fmla="*/ 88311 h 2453311"/>
              <a:gd name="connsiteX8" fmla="*/ 4215501 w 4303833"/>
              <a:gd name="connsiteY8" fmla="*/ 514564 h 2453311"/>
              <a:gd name="connsiteX9" fmla="*/ 2364974 w 4303833"/>
              <a:gd name="connsiteY9" fmla="*/ 2365139 h 2453311"/>
              <a:gd name="connsiteX10" fmla="*/ 2151910 w 4303833"/>
              <a:gd name="connsiteY10" fmla="*/ 2453311 h 245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3833" h="2453311">
                <a:moveTo>
                  <a:pt x="2151910" y="2453311"/>
                </a:moveTo>
                <a:cubicBezTo>
                  <a:pt x="2074776" y="2453311"/>
                  <a:pt x="1997652" y="2423860"/>
                  <a:pt x="1938845" y="2365081"/>
                </a:cubicBezTo>
                <a:lnTo>
                  <a:pt x="88290" y="514507"/>
                </a:lnTo>
                <a:cubicBezTo>
                  <a:pt x="-29430" y="396788"/>
                  <a:pt x="-29430" y="205926"/>
                  <a:pt x="88290" y="88254"/>
                </a:cubicBezTo>
                <a:cubicBezTo>
                  <a:pt x="205961" y="-29418"/>
                  <a:pt x="396785" y="-29418"/>
                  <a:pt x="514514" y="88254"/>
                </a:cubicBezTo>
                <a:lnTo>
                  <a:pt x="2151910" y="1725744"/>
                </a:lnTo>
                <a:lnTo>
                  <a:pt x="3789314" y="88311"/>
                </a:lnTo>
                <a:cubicBezTo>
                  <a:pt x="3907034" y="-29361"/>
                  <a:pt x="4097838" y="-29361"/>
                  <a:pt x="4215501" y="88311"/>
                </a:cubicBezTo>
                <a:cubicBezTo>
                  <a:pt x="4333277" y="205983"/>
                  <a:pt x="4333277" y="396845"/>
                  <a:pt x="4215501" y="514564"/>
                </a:cubicBezTo>
                <a:lnTo>
                  <a:pt x="2364974" y="2365139"/>
                </a:lnTo>
                <a:cubicBezTo>
                  <a:pt x="2306138" y="2423927"/>
                  <a:pt x="2229014" y="2453311"/>
                  <a:pt x="2151910" y="2453311"/>
                </a:cubicBezTo>
                <a:close/>
              </a:path>
            </a:pathLst>
          </a:custGeom>
          <a:solidFill>
            <a:srgbClr val="44C15C"/>
          </a:solidFill>
          <a:ln w="9525" cap="flat">
            <a:noFill/>
            <a:prstDash val="solid"/>
            <a:miter/>
          </a:ln>
        </p:spPr>
        <p:txBody>
          <a:bodyPr rtlCol="0" anchor="ctr"/>
          <a:lstStyle/>
          <a:p>
            <a:endParaRPr lang="en-IN"/>
          </a:p>
        </p:txBody>
      </p:sp>
      <p:cxnSp>
        <p:nvCxnSpPr>
          <p:cNvPr id="45" name="Straight Connector 44">
            <a:extLst>
              <a:ext uri="{FF2B5EF4-FFF2-40B4-BE49-F238E27FC236}">
                <a16:creationId xmlns:a16="http://schemas.microsoft.com/office/drawing/2014/main" id="{D502A7EF-3FAD-387E-7F40-D629521B62B0}"/>
              </a:ext>
            </a:extLst>
          </p:cNvPr>
          <p:cNvCxnSpPr>
            <a:cxnSpLocks/>
          </p:cNvCxnSpPr>
          <p:nvPr/>
        </p:nvCxnSpPr>
        <p:spPr>
          <a:xfrm>
            <a:off x="8147050" y="5195254"/>
            <a:ext cx="3566707" cy="0"/>
          </a:xfrm>
          <a:prstGeom prst="line">
            <a:avLst/>
          </a:prstGeom>
          <a:ln>
            <a:solidFill>
              <a:srgbClr val="88817C"/>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903E97C-FE21-F778-7561-FB4483B1575E}"/>
              </a:ext>
            </a:extLst>
          </p:cNvPr>
          <p:cNvCxnSpPr>
            <a:cxnSpLocks/>
          </p:cNvCxnSpPr>
          <p:nvPr/>
        </p:nvCxnSpPr>
        <p:spPr>
          <a:xfrm>
            <a:off x="8147050" y="5758287"/>
            <a:ext cx="3566707" cy="0"/>
          </a:xfrm>
          <a:prstGeom prst="line">
            <a:avLst/>
          </a:prstGeom>
          <a:ln>
            <a:solidFill>
              <a:srgbClr val="88817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1874CC1-2D28-5F31-BAD0-FF40EE6B5AE0}"/>
              </a:ext>
            </a:extLst>
          </p:cNvPr>
          <p:cNvCxnSpPr>
            <a:cxnSpLocks/>
          </p:cNvCxnSpPr>
          <p:nvPr/>
        </p:nvCxnSpPr>
        <p:spPr>
          <a:xfrm>
            <a:off x="8145710" y="6321320"/>
            <a:ext cx="3562361" cy="0"/>
          </a:xfrm>
          <a:prstGeom prst="line">
            <a:avLst/>
          </a:prstGeom>
          <a:ln>
            <a:solidFill>
              <a:srgbClr val="88817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E68A00D-9E7C-AF87-73A7-200F2133C3E5}"/>
              </a:ext>
            </a:extLst>
          </p:cNvPr>
          <p:cNvCxnSpPr>
            <a:cxnSpLocks/>
          </p:cNvCxnSpPr>
          <p:nvPr/>
        </p:nvCxnSpPr>
        <p:spPr>
          <a:xfrm>
            <a:off x="8147050" y="6884354"/>
            <a:ext cx="3561021" cy="0"/>
          </a:xfrm>
          <a:prstGeom prst="line">
            <a:avLst/>
          </a:prstGeom>
          <a:ln>
            <a:solidFill>
              <a:srgbClr val="88817C"/>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B183C09-7B07-1C27-8DA6-D7CF7FBABDFC}"/>
              </a:ext>
            </a:extLst>
          </p:cNvPr>
          <p:cNvCxnSpPr/>
          <p:nvPr/>
        </p:nvCxnSpPr>
        <p:spPr>
          <a:xfrm>
            <a:off x="8140700" y="5195254"/>
            <a:ext cx="3594100" cy="0"/>
          </a:xfrm>
          <a:prstGeom prst="line">
            <a:avLst/>
          </a:prstGeom>
          <a:ln>
            <a:solidFill>
              <a:srgbClr val="88817C"/>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E0A0DA6-2A39-308D-4BF1-15A1B418A2B5}"/>
              </a:ext>
            </a:extLst>
          </p:cNvPr>
          <p:cNvCxnSpPr/>
          <p:nvPr/>
        </p:nvCxnSpPr>
        <p:spPr>
          <a:xfrm>
            <a:off x="8140700" y="5758287"/>
            <a:ext cx="3594100" cy="0"/>
          </a:xfrm>
          <a:prstGeom prst="line">
            <a:avLst/>
          </a:prstGeom>
          <a:ln>
            <a:solidFill>
              <a:srgbClr val="88817C"/>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BB3A41A-1031-F772-BC30-3DB09040357C}"/>
              </a:ext>
            </a:extLst>
          </p:cNvPr>
          <p:cNvCxnSpPr/>
          <p:nvPr/>
        </p:nvCxnSpPr>
        <p:spPr>
          <a:xfrm>
            <a:off x="8140700" y="6321320"/>
            <a:ext cx="3594100" cy="0"/>
          </a:xfrm>
          <a:prstGeom prst="line">
            <a:avLst/>
          </a:prstGeom>
          <a:ln>
            <a:solidFill>
              <a:srgbClr val="88817C"/>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31DDFB4-7FE9-C6D8-5E81-19B205EDE6DC}"/>
              </a:ext>
            </a:extLst>
          </p:cNvPr>
          <p:cNvCxnSpPr/>
          <p:nvPr/>
        </p:nvCxnSpPr>
        <p:spPr>
          <a:xfrm>
            <a:off x="8140700" y="6884354"/>
            <a:ext cx="3594100" cy="0"/>
          </a:xfrm>
          <a:prstGeom prst="line">
            <a:avLst/>
          </a:prstGeom>
          <a:ln>
            <a:solidFill>
              <a:srgbClr val="88817C"/>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A3D44F53-377A-4C99-18FF-59E26B45CEFD}"/>
              </a:ext>
            </a:extLst>
          </p:cNvPr>
          <p:cNvSpPr txBox="1"/>
          <p:nvPr/>
        </p:nvSpPr>
        <p:spPr>
          <a:xfrm>
            <a:off x="9293639" y="4736453"/>
            <a:ext cx="1587486" cy="307777"/>
          </a:xfrm>
          <a:prstGeom prst="rect">
            <a:avLst/>
          </a:prstGeom>
          <a:noFill/>
        </p:spPr>
        <p:txBody>
          <a:bodyPr wrap="none" rtlCol="0">
            <a:spAutoFit/>
          </a:bodyPr>
          <a:lstStyle/>
          <a:p>
            <a:r>
              <a:rPr lang="en-US" sz="1400" b="1">
                <a:solidFill>
                  <a:srgbClr val="D7DADB"/>
                </a:solidFill>
              </a:rPr>
              <a:t>r/</a:t>
            </a:r>
            <a:r>
              <a:rPr lang="en-US" sz="1400" b="1" err="1">
                <a:solidFill>
                  <a:srgbClr val="D7DADB"/>
                </a:solidFill>
              </a:rPr>
              <a:t>mildlyinteresting</a:t>
            </a:r>
            <a:endParaRPr lang="en-IN" sz="1400" b="1">
              <a:solidFill>
                <a:srgbClr val="D7DADB"/>
              </a:solidFill>
            </a:endParaRPr>
          </a:p>
        </p:txBody>
      </p:sp>
      <p:sp>
        <p:nvSpPr>
          <p:cNvPr id="101" name="TextBox 100">
            <a:extLst>
              <a:ext uri="{FF2B5EF4-FFF2-40B4-BE49-F238E27FC236}">
                <a16:creationId xmlns:a16="http://schemas.microsoft.com/office/drawing/2014/main" id="{F95E6448-7591-526D-3182-2BFE641E63F1}"/>
              </a:ext>
            </a:extLst>
          </p:cNvPr>
          <p:cNvSpPr txBox="1"/>
          <p:nvPr/>
        </p:nvSpPr>
        <p:spPr>
          <a:xfrm>
            <a:off x="9293639" y="5299578"/>
            <a:ext cx="752065" cy="307777"/>
          </a:xfrm>
          <a:prstGeom prst="rect">
            <a:avLst/>
          </a:prstGeom>
          <a:noFill/>
        </p:spPr>
        <p:txBody>
          <a:bodyPr wrap="none" rtlCol="0">
            <a:spAutoFit/>
          </a:bodyPr>
          <a:lstStyle/>
          <a:p>
            <a:r>
              <a:rPr lang="en-US" sz="1400" b="1">
                <a:solidFill>
                  <a:srgbClr val="D7DADB"/>
                </a:solidFill>
              </a:rPr>
              <a:t>r/funny</a:t>
            </a:r>
            <a:endParaRPr lang="en-IN" sz="1400" b="1">
              <a:solidFill>
                <a:srgbClr val="D7DADB"/>
              </a:solidFill>
            </a:endParaRPr>
          </a:p>
        </p:txBody>
      </p:sp>
      <p:sp>
        <p:nvSpPr>
          <p:cNvPr id="102" name="TextBox 101">
            <a:extLst>
              <a:ext uri="{FF2B5EF4-FFF2-40B4-BE49-F238E27FC236}">
                <a16:creationId xmlns:a16="http://schemas.microsoft.com/office/drawing/2014/main" id="{21D3C49D-7CBB-F3AB-59DC-CAABACFAC09C}"/>
              </a:ext>
            </a:extLst>
          </p:cNvPr>
          <p:cNvSpPr txBox="1"/>
          <p:nvPr/>
        </p:nvSpPr>
        <p:spPr>
          <a:xfrm>
            <a:off x="9298402" y="5876390"/>
            <a:ext cx="742511" cy="307777"/>
          </a:xfrm>
          <a:prstGeom prst="rect">
            <a:avLst/>
          </a:prstGeom>
          <a:noFill/>
        </p:spPr>
        <p:txBody>
          <a:bodyPr wrap="none" rtlCol="0">
            <a:spAutoFit/>
          </a:bodyPr>
          <a:lstStyle/>
          <a:p>
            <a:r>
              <a:rPr lang="en-US" sz="1400" b="1">
                <a:solidFill>
                  <a:srgbClr val="D7DADB"/>
                </a:solidFill>
              </a:rPr>
              <a:t>r/space</a:t>
            </a:r>
            <a:endParaRPr lang="en-IN" sz="1400" b="1">
              <a:solidFill>
                <a:srgbClr val="D7DADB"/>
              </a:solidFill>
            </a:endParaRPr>
          </a:p>
        </p:txBody>
      </p:sp>
      <p:sp>
        <p:nvSpPr>
          <p:cNvPr id="103" name="TextBox 102">
            <a:extLst>
              <a:ext uri="{FF2B5EF4-FFF2-40B4-BE49-F238E27FC236}">
                <a16:creationId xmlns:a16="http://schemas.microsoft.com/office/drawing/2014/main" id="{C2CD77EA-5FFF-7403-C454-483D3C9A2C98}"/>
              </a:ext>
            </a:extLst>
          </p:cNvPr>
          <p:cNvSpPr txBox="1"/>
          <p:nvPr/>
        </p:nvSpPr>
        <p:spPr>
          <a:xfrm>
            <a:off x="9293639" y="6429897"/>
            <a:ext cx="1147750" cy="307777"/>
          </a:xfrm>
          <a:prstGeom prst="rect">
            <a:avLst/>
          </a:prstGeom>
          <a:noFill/>
        </p:spPr>
        <p:txBody>
          <a:bodyPr wrap="none" rtlCol="0">
            <a:spAutoFit/>
          </a:bodyPr>
          <a:lstStyle/>
          <a:p>
            <a:r>
              <a:rPr lang="en-US" sz="1400" b="1">
                <a:solidFill>
                  <a:srgbClr val="D7DADB"/>
                </a:solidFill>
              </a:rPr>
              <a:t>r/</a:t>
            </a:r>
            <a:r>
              <a:rPr lang="en-US" sz="1400" b="1" err="1">
                <a:solidFill>
                  <a:srgbClr val="D7DADB"/>
                </a:solidFill>
              </a:rPr>
              <a:t>worldnews</a:t>
            </a:r>
            <a:endParaRPr lang="en-IN" sz="1400" b="1">
              <a:solidFill>
                <a:srgbClr val="D7DADB"/>
              </a:solidFill>
            </a:endParaRPr>
          </a:p>
        </p:txBody>
      </p:sp>
      <p:sp>
        <p:nvSpPr>
          <p:cNvPr id="104" name="TextBox 103">
            <a:extLst>
              <a:ext uri="{FF2B5EF4-FFF2-40B4-BE49-F238E27FC236}">
                <a16:creationId xmlns:a16="http://schemas.microsoft.com/office/drawing/2014/main" id="{5A5D6882-F554-98ED-1F8B-6A8859BD2557}"/>
              </a:ext>
            </a:extLst>
          </p:cNvPr>
          <p:cNvSpPr txBox="1"/>
          <p:nvPr/>
        </p:nvSpPr>
        <p:spPr>
          <a:xfrm>
            <a:off x="8342397" y="4736453"/>
            <a:ext cx="276038" cy="307777"/>
          </a:xfrm>
          <a:prstGeom prst="rect">
            <a:avLst/>
          </a:prstGeom>
          <a:noFill/>
        </p:spPr>
        <p:txBody>
          <a:bodyPr wrap="none" rtlCol="0">
            <a:spAutoFit/>
          </a:bodyPr>
          <a:lstStyle/>
          <a:p>
            <a:r>
              <a:rPr lang="en-US" sz="1400" b="1">
                <a:solidFill>
                  <a:srgbClr val="D7DADB"/>
                </a:solidFill>
              </a:rPr>
              <a:t>1</a:t>
            </a:r>
            <a:endParaRPr lang="en-IN" sz="1400" b="1">
              <a:solidFill>
                <a:srgbClr val="D7DADB"/>
              </a:solidFill>
            </a:endParaRPr>
          </a:p>
        </p:txBody>
      </p:sp>
      <p:sp>
        <p:nvSpPr>
          <p:cNvPr id="105" name="TextBox 104">
            <a:extLst>
              <a:ext uri="{FF2B5EF4-FFF2-40B4-BE49-F238E27FC236}">
                <a16:creationId xmlns:a16="http://schemas.microsoft.com/office/drawing/2014/main" id="{8085D6FC-ACCF-F351-D8E6-6BDCA39C1454}"/>
              </a:ext>
            </a:extLst>
          </p:cNvPr>
          <p:cNvSpPr txBox="1"/>
          <p:nvPr/>
        </p:nvSpPr>
        <p:spPr>
          <a:xfrm>
            <a:off x="8342397" y="5299578"/>
            <a:ext cx="276038" cy="307777"/>
          </a:xfrm>
          <a:prstGeom prst="rect">
            <a:avLst/>
          </a:prstGeom>
          <a:noFill/>
        </p:spPr>
        <p:txBody>
          <a:bodyPr wrap="none" rtlCol="0">
            <a:spAutoFit/>
          </a:bodyPr>
          <a:lstStyle/>
          <a:p>
            <a:r>
              <a:rPr lang="en-US" sz="1400" b="1">
                <a:solidFill>
                  <a:srgbClr val="D7DADB"/>
                </a:solidFill>
              </a:rPr>
              <a:t>2</a:t>
            </a:r>
            <a:endParaRPr lang="en-IN" sz="1400" b="1">
              <a:solidFill>
                <a:srgbClr val="D7DADB"/>
              </a:solidFill>
            </a:endParaRPr>
          </a:p>
        </p:txBody>
      </p:sp>
      <p:sp>
        <p:nvSpPr>
          <p:cNvPr id="106" name="TextBox 105">
            <a:extLst>
              <a:ext uri="{FF2B5EF4-FFF2-40B4-BE49-F238E27FC236}">
                <a16:creationId xmlns:a16="http://schemas.microsoft.com/office/drawing/2014/main" id="{0EC3033C-DA8E-3256-BF1E-7296DA5742C3}"/>
              </a:ext>
            </a:extLst>
          </p:cNvPr>
          <p:cNvSpPr txBox="1"/>
          <p:nvPr/>
        </p:nvSpPr>
        <p:spPr>
          <a:xfrm>
            <a:off x="8347160" y="5876390"/>
            <a:ext cx="276038" cy="307777"/>
          </a:xfrm>
          <a:prstGeom prst="rect">
            <a:avLst/>
          </a:prstGeom>
          <a:noFill/>
        </p:spPr>
        <p:txBody>
          <a:bodyPr wrap="none" rtlCol="0">
            <a:spAutoFit/>
          </a:bodyPr>
          <a:lstStyle/>
          <a:p>
            <a:r>
              <a:rPr lang="en-US" sz="1400" b="1">
                <a:solidFill>
                  <a:srgbClr val="D7DADB"/>
                </a:solidFill>
              </a:rPr>
              <a:t>3</a:t>
            </a:r>
            <a:endParaRPr lang="en-IN" sz="1400" b="1">
              <a:solidFill>
                <a:srgbClr val="D7DADB"/>
              </a:solidFill>
            </a:endParaRPr>
          </a:p>
        </p:txBody>
      </p:sp>
      <p:sp>
        <p:nvSpPr>
          <p:cNvPr id="107" name="TextBox 106">
            <a:extLst>
              <a:ext uri="{FF2B5EF4-FFF2-40B4-BE49-F238E27FC236}">
                <a16:creationId xmlns:a16="http://schemas.microsoft.com/office/drawing/2014/main" id="{DF80C22D-E412-92A3-BD79-B9F8555C68C3}"/>
              </a:ext>
            </a:extLst>
          </p:cNvPr>
          <p:cNvSpPr txBox="1"/>
          <p:nvPr/>
        </p:nvSpPr>
        <p:spPr>
          <a:xfrm>
            <a:off x="8342397" y="6429897"/>
            <a:ext cx="276038" cy="307777"/>
          </a:xfrm>
          <a:prstGeom prst="rect">
            <a:avLst/>
          </a:prstGeom>
          <a:noFill/>
        </p:spPr>
        <p:txBody>
          <a:bodyPr wrap="none" rtlCol="0">
            <a:spAutoFit/>
          </a:bodyPr>
          <a:lstStyle/>
          <a:p>
            <a:r>
              <a:rPr lang="en-US" sz="1400" b="1">
                <a:solidFill>
                  <a:srgbClr val="D7DADB"/>
                </a:solidFill>
              </a:rPr>
              <a:t>4</a:t>
            </a:r>
            <a:endParaRPr lang="en-IN" sz="1400" b="1">
              <a:solidFill>
                <a:srgbClr val="D7DADB"/>
              </a:solidFill>
            </a:endParaRPr>
          </a:p>
        </p:txBody>
      </p:sp>
      <p:pic>
        <p:nvPicPr>
          <p:cNvPr id="119" name="Picture Placeholder 118" descr="Close-up of a newspaper&#10;&#10;Description automatically generated with medium confidence">
            <a:extLst>
              <a:ext uri="{FF2B5EF4-FFF2-40B4-BE49-F238E27FC236}">
                <a16:creationId xmlns:a16="http://schemas.microsoft.com/office/drawing/2014/main" id="{FB03234F-8A04-42E9-A2B3-4DAEC840D04E}"/>
              </a:ext>
            </a:extLst>
          </p:cNvPr>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l="16641" r="16641"/>
          <a:stretch>
            <a:fillRect/>
          </a:stretch>
        </p:blipFill>
        <p:spPr/>
      </p:pic>
      <p:pic>
        <p:nvPicPr>
          <p:cNvPr id="125" name="Picture Placeholder 124" descr="A picture containing wooden, wooden block, woodworking, hardwood&#10;&#10;Description automatically generated">
            <a:extLst>
              <a:ext uri="{FF2B5EF4-FFF2-40B4-BE49-F238E27FC236}">
                <a16:creationId xmlns:a16="http://schemas.microsoft.com/office/drawing/2014/main" id="{971FEE24-9334-9BE7-AB36-B09861AE9411}"/>
              </a:ext>
            </a:extLst>
          </p:cNvPr>
          <p:cNvPicPr>
            <a:picLocks noGrp="1" noChangeAspect="1"/>
          </p:cNvPicPr>
          <p:nvPr>
            <p:ph type="pic" sz="quarter" idx="17"/>
          </p:nvPr>
        </p:nvPicPr>
        <p:blipFill>
          <a:blip r:embed="rId7">
            <a:extLst>
              <a:ext uri="{28A0092B-C50C-407E-A947-70E740481C1C}">
                <a14:useLocalDpi xmlns:a14="http://schemas.microsoft.com/office/drawing/2010/main" val="0"/>
              </a:ext>
            </a:extLst>
          </a:blip>
          <a:srcRect t="16517" b="16517"/>
          <a:stretch>
            <a:fillRect/>
          </a:stretch>
        </p:blipFill>
        <p:spPr/>
      </p:pic>
      <p:pic>
        <p:nvPicPr>
          <p:cNvPr id="123" name="Picture Placeholder 122" descr="A stack of newspapers on a shelf&#10;&#10;Description automatically generated with medium confidence">
            <a:extLst>
              <a:ext uri="{FF2B5EF4-FFF2-40B4-BE49-F238E27FC236}">
                <a16:creationId xmlns:a16="http://schemas.microsoft.com/office/drawing/2014/main" id="{1AEBF751-A4E3-489A-970E-0DB6C7E9B16B}"/>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t="12316" b="12316"/>
          <a:stretch>
            <a:fillRect/>
          </a:stretch>
        </p:blipFill>
        <p:spPr/>
      </p:pic>
      <p:pic>
        <p:nvPicPr>
          <p:cNvPr id="121" name="Picture Placeholder 120" descr="A picture containing flag, sky, cloud, outdoor&#10;&#10;Description automatically generated">
            <a:extLst>
              <a:ext uri="{FF2B5EF4-FFF2-40B4-BE49-F238E27FC236}">
                <a16:creationId xmlns:a16="http://schemas.microsoft.com/office/drawing/2014/main" id="{9328526D-0285-E270-6EE6-89197AB52CE5}"/>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l="16790" r="16790"/>
          <a:stretch>
            <a:fillRect/>
          </a:stretch>
        </p:blipFill>
        <p:spPr/>
      </p:pic>
      <p:sp>
        <p:nvSpPr>
          <p:cNvPr id="60" name="Picture Placeholder 59">
            <a:extLst>
              <a:ext uri="{FF2B5EF4-FFF2-40B4-BE49-F238E27FC236}">
                <a16:creationId xmlns:a16="http://schemas.microsoft.com/office/drawing/2014/main" id="{AD4E379A-4818-836B-EB4F-7FD8FA62910B}"/>
              </a:ext>
            </a:extLst>
          </p:cNvPr>
          <p:cNvSpPr>
            <a:spLocks noGrp="1"/>
          </p:cNvSpPr>
          <p:nvPr>
            <p:ph type="pic" sz="quarter" idx="4294967295"/>
          </p:nvPr>
        </p:nvSpPr>
        <p:spPr>
          <a:xfrm>
            <a:off x="8940297" y="6988210"/>
            <a:ext cx="353442" cy="353442"/>
          </a:xfrm>
        </p:spPr>
        <p:txBody>
          <a:bodyPr>
            <a:normAutofit fontScale="77500" lnSpcReduction="20000"/>
          </a:bodyPr>
          <a:lstStyle/>
          <a:p>
            <a:endParaRPr lang="en-US"/>
          </a:p>
        </p:txBody>
      </p:sp>
      <p:sp>
        <p:nvSpPr>
          <p:cNvPr id="71" name="Oval 70">
            <a:extLst>
              <a:ext uri="{FF2B5EF4-FFF2-40B4-BE49-F238E27FC236}">
                <a16:creationId xmlns:a16="http://schemas.microsoft.com/office/drawing/2014/main" id="{D5AA7FFA-30B9-B0F8-8112-1174E4BCD049}"/>
              </a:ext>
            </a:extLst>
          </p:cNvPr>
          <p:cNvSpPr/>
          <p:nvPr/>
        </p:nvSpPr>
        <p:spPr>
          <a:xfrm>
            <a:off x="6323546" y="2786062"/>
            <a:ext cx="168037" cy="168035"/>
          </a:xfrm>
          <a:prstGeom prst="ellipse">
            <a:avLst/>
          </a:prstGeom>
          <a:solidFill>
            <a:srgbClr val="FF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Oval 71">
            <a:extLst>
              <a:ext uri="{FF2B5EF4-FFF2-40B4-BE49-F238E27FC236}">
                <a16:creationId xmlns:a16="http://schemas.microsoft.com/office/drawing/2014/main" id="{4683AF33-5126-0C5B-5F62-D76BD6CFF534}"/>
              </a:ext>
            </a:extLst>
          </p:cNvPr>
          <p:cNvSpPr/>
          <p:nvPr/>
        </p:nvSpPr>
        <p:spPr>
          <a:xfrm>
            <a:off x="3437471" y="2786062"/>
            <a:ext cx="168037" cy="168035"/>
          </a:xfrm>
          <a:prstGeom prst="ellipse">
            <a:avLst/>
          </a:prstGeom>
          <a:solidFill>
            <a:srgbClr val="FF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05C254B7-B1A9-F2BA-2FAD-ECEF12E58725}"/>
              </a:ext>
            </a:extLst>
          </p:cNvPr>
          <p:cNvSpPr/>
          <p:nvPr/>
        </p:nvSpPr>
        <p:spPr>
          <a:xfrm>
            <a:off x="9209621" y="2786062"/>
            <a:ext cx="168037" cy="168035"/>
          </a:xfrm>
          <a:prstGeom prst="ellipse">
            <a:avLst/>
          </a:prstGeom>
          <a:solidFill>
            <a:srgbClr val="FF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TextBox 140">
            <a:extLst>
              <a:ext uri="{FF2B5EF4-FFF2-40B4-BE49-F238E27FC236}">
                <a16:creationId xmlns:a16="http://schemas.microsoft.com/office/drawing/2014/main" id="{A3585809-10E1-E72B-6529-7DD9F0A1BA86}"/>
              </a:ext>
            </a:extLst>
          </p:cNvPr>
          <p:cNvSpPr txBox="1"/>
          <p:nvPr/>
        </p:nvSpPr>
        <p:spPr>
          <a:xfrm>
            <a:off x="3569035" y="2739929"/>
            <a:ext cx="1336584" cy="276999"/>
          </a:xfrm>
          <a:prstGeom prst="rect">
            <a:avLst/>
          </a:prstGeom>
          <a:noFill/>
        </p:spPr>
        <p:txBody>
          <a:bodyPr wrap="none" rtlCol="0">
            <a:spAutoFit/>
          </a:bodyPr>
          <a:lstStyle/>
          <a:p>
            <a:r>
              <a:rPr lang="en-US" sz="1200" b="1">
                <a:solidFill>
                  <a:schemeClr val="bg1"/>
                </a:solidFill>
                <a:latin typeface="+mj-lt"/>
              </a:rPr>
              <a:t>r/politics and more</a:t>
            </a:r>
            <a:endParaRPr lang="en-IN" sz="1200" b="1">
              <a:solidFill>
                <a:schemeClr val="bg1"/>
              </a:solidFill>
              <a:latin typeface="+mj-lt"/>
            </a:endParaRPr>
          </a:p>
        </p:txBody>
      </p:sp>
      <p:sp>
        <p:nvSpPr>
          <p:cNvPr id="142" name="TextBox 141">
            <a:extLst>
              <a:ext uri="{FF2B5EF4-FFF2-40B4-BE49-F238E27FC236}">
                <a16:creationId xmlns:a16="http://schemas.microsoft.com/office/drawing/2014/main" id="{82CCDC9A-1BA7-549E-3DB6-D8C867A09FE5}"/>
              </a:ext>
            </a:extLst>
          </p:cNvPr>
          <p:cNvSpPr txBox="1"/>
          <p:nvPr/>
        </p:nvSpPr>
        <p:spPr>
          <a:xfrm>
            <a:off x="6454027" y="2739929"/>
            <a:ext cx="1742465" cy="276999"/>
          </a:xfrm>
          <a:prstGeom prst="rect">
            <a:avLst/>
          </a:prstGeom>
          <a:noFill/>
        </p:spPr>
        <p:txBody>
          <a:bodyPr wrap="none" rtlCol="0">
            <a:spAutoFit/>
          </a:bodyPr>
          <a:lstStyle/>
          <a:p>
            <a:r>
              <a:rPr lang="en-US" sz="1200" b="1">
                <a:solidFill>
                  <a:schemeClr val="bg1"/>
                </a:solidFill>
                <a:latin typeface="+mj-lt"/>
              </a:rPr>
              <a:t>r/</a:t>
            </a:r>
            <a:r>
              <a:rPr lang="en-US" sz="1200" b="1" err="1">
                <a:solidFill>
                  <a:schemeClr val="bg1"/>
                </a:solidFill>
                <a:latin typeface="+mj-lt"/>
              </a:rPr>
              <a:t>SquaredCircle</a:t>
            </a:r>
            <a:r>
              <a:rPr lang="en-US" sz="1200" b="1">
                <a:solidFill>
                  <a:schemeClr val="bg1"/>
                </a:solidFill>
                <a:latin typeface="+mj-lt"/>
              </a:rPr>
              <a:t> and more</a:t>
            </a:r>
            <a:endParaRPr lang="en-IN" sz="1200" b="1">
              <a:solidFill>
                <a:schemeClr val="bg1"/>
              </a:solidFill>
              <a:latin typeface="+mj-lt"/>
            </a:endParaRPr>
          </a:p>
        </p:txBody>
      </p:sp>
      <p:sp>
        <p:nvSpPr>
          <p:cNvPr id="143" name="TextBox 142">
            <a:extLst>
              <a:ext uri="{FF2B5EF4-FFF2-40B4-BE49-F238E27FC236}">
                <a16:creationId xmlns:a16="http://schemas.microsoft.com/office/drawing/2014/main" id="{AF604B38-589C-D472-49DF-79A09CFFAB59}"/>
              </a:ext>
            </a:extLst>
          </p:cNvPr>
          <p:cNvSpPr txBox="1"/>
          <p:nvPr/>
        </p:nvSpPr>
        <p:spPr>
          <a:xfrm>
            <a:off x="9341060" y="2739929"/>
            <a:ext cx="1222129" cy="276999"/>
          </a:xfrm>
          <a:prstGeom prst="rect">
            <a:avLst/>
          </a:prstGeom>
          <a:noFill/>
        </p:spPr>
        <p:txBody>
          <a:bodyPr wrap="none" rtlCol="0">
            <a:spAutoFit/>
          </a:bodyPr>
          <a:lstStyle/>
          <a:p>
            <a:r>
              <a:rPr lang="en-US" sz="1200" b="1">
                <a:solidFill>
                  <a:schemeClr val="bg1"/>
                </a:solidFill>
                <a:latin typeface="+mj-lt"/>
              </a:rPr>
              <a:t>r/news and more</a:t>
            </a:r>
            <a:endParaRPr lang="en-IN" sz="1200" b="1">
              <a:solidFill>
                <a:schemeClr val="bg1"/>
              </a:solidFill>
              <a:latin typeface="+mj-lt"/>
            </a:endParaRPr>
          </a:p>
        </p:txBody>
      </p:sp>
    </p:spTree>
    <p:extLst>
      <p:ext uri="{BB962C8B-B14F-4D97-AF65-F5344CB8AC3E}">
        <p14:creationId xmlns:p14="http://schemas.microsoft.com/office/powerpoint/2010/main" val="311400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030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B9CAD2C-A840-397F-D1DA-31926C04F8A2}"/>
              </a:ext>
            </a:extLst>
          </p:cNvPr>
          <p:cNvSpPr txBox="1"/>
          <p:nvPr/>
        </p:nvSpPr>
        <p:spPr>
          <a:xfrm>
            <a:off x="749798" y="887768"/>
            <a:ext cx="4594912" cy="830997"/>
          </a:xfrm>
          <a:prstGeom prst="rect">
            <a:avLst/>
          </a:prstGeom>
          <a:noFill/>
        </p:spPr>
        <p:txBody>
          <a:bodyPr wrap="none" lIns="91440" tIns="45720" rIns="91440" bIns="45720" rtlCol="0" anchor="t">
            <a:spAutoFit/>
          </a:bodyPr>
          <a:lstStyle/>
          <a:p>
            <a:r>
              <a:rPr lang="en-US" sz="4800" b="1">
                <a:solidFill>
                  <a:srgbClr val="FF4500"/>
                </a:solidFill>
              </a:rPr>
              <a:t>r/</a:t>
            </a:r>
            <a:r>
              <a:rPr lang="en-US" sz="4800" b="1">
                <a:solidFill>
                  <a:srgbClr val="ECF5F5"/>
                </a:solidFill>
              </a:rPr>
              <a:t>Data extraction</a:t>
            </a:r>
            <a:endParaRPr lang="en-IN" sz="4800" b="1">
              <a:solidFill>
                <a:srgbClr val="ECF5F5"/>
              </a:solidFill>
            </a:endParaRPr>
          </a:p>
        </p:txBody>
      </p:sp>
      <p:sp>
        <p:nvSpPr>
          <p:cNvPr id="10" name="TextBox 9">
            <a:extLst>
              <a:ext uri="{FF2B5EF4-FFF2-40B4-BE49-F238E27FC236}">
                <a16:creationId xmlns:a16="http://schemas.microsoft.com/office/drawing/2014/main" id="{434F156E-B13F-B3BD-ECAE-019661E4E998}"/>
              </a:ext>
            </a:extLst>
          </p:cNvPr>
          <p:cNvSpPr txBox="1"/>
          <p:nvPr/>
        </p:nvSpPr>
        <p:spPr>
          <a:xfrm>
            <a:off x="442723" y="2395169"/>
            <a:ext cx="8728847" cy="3982629"/>
          </a:xfrm>
          <a:prstGeom prst="rect">
            <a:avLst/>
          </a:prstGeom>
          <a:noFill/>
        </p:spPr>
        <p:txBody>
          <a:bodyPr wrap="square" lIns="91440" tIns="45720" rIns="91440" bIns="45720" rtlCol="0" anchor="t">
            <a:spAutoFit/>
          </a:bodyPr>
          <a:lstStyle/>
          <a:p>
            <a:pPr marL="342900" indent="-342900">
              <a:lnSpc>
                <a:spcPct val="120000"/>
              </a:lnSpc>
              <a:buFont typeface="Arial" panose="020B0604020202020204" pitchFamily="34" charset="0"/>
              <a:buChar char="•"/>
            </a:pPr>
            <a:r>
              <a:rPr lang="en-US" sz="2400">
                <a:solidFill>
                  <a:srgbClr val="D7DADB"/>
                </a:solidFill>
                <a:ea typeface="Calibri"/>
                <a:cs typeface="Calibri"/>
              </a:rPr>
              <a:t>PRAW - “Python Reddit API Wrapper”, is a python package that allows for simple access to reddit's API</a:t>
            </a:r>
          </a:p>
          <a:p>
            <a:pPr marL="342900" indent="-342900">
              <a:lnSpc>
                <a:spcPct val="120000"/>
              </a:lnSpc>
              <a:buFont typeface="Arial" panose="020B0604020202020204" pitchFamily="34" charset="0"/>
              <a:buChar char="•"/>
            </a:pPr>
            <a:r>
              <a:rPr lang="en-US" sz="2400">
                <a:solidFill>
                  <a:srgbClr val="D7DADB"/>
                </a:solidFill>
              </a:rPr>
              <a:t>Data extracted from this </a:t>
            </a:r>
            <a:r>
              <a:rPr lang="en-US" sz="2400" err="1">
                <a:solidFill>
                  <a:srgbClr val="D7DADB"/>
                </a:solidFill>
              </a:rPr>
              <a:t>months's</a:t>
            </a:r>
            <a:r>
              <a:rPr lang="en-US" sz="2400">
                <a:solidFill>
                  <a:srgbClr val="D7DADB"/>
                </a:solidFill>
              </a:rPr>
              <a:t> </a:t>
            </a:r>
            <a:r>
              <a:rPr lang="en-US" sz="2400" b="1">
                <a:solidFill>
                  <a:srgbClr val="D7DADB"/>
                </a:solidFill>
              </a:rPr>
              <a:t>top 20 posts </a:t>
            </a:r>
            <a:r>
              <a:rPr lang="en-US" sz="2400">
                <a:solidFill>
                  <a:srgbClr val="D7DADB"/>
                </a:solidFill>
              </a:rPr>
              <a:t>from </a:t>
            </a:r>
            <a:r>
              <a:rPr lang="en-US" sz="2400" b="1" err="1">
                <a:solidFill>
                  <a:srgbClr val="D7DADB"/>
                </a:solidFill>
              </a:rPr>
              <a:t>TopMindsOfReddit</a:t>
            </a:r>
            <a:r>
              <a:rPr lang="en-US" sz="2400">
                <a:solidFill>
                  <a:srgbClr val="D7DADB"/>
                </a:solidFill>
              </a:rPr>
              <a:t> subreddit </a:t>
            </a:r>
            <a:endParaRPr lang="en-US" sz="2400">
              <a:solidFill>
                <a:srgbClr val="D7DADB"/>
              </a:solidFill>
              <a:ea typeface="Calibri"/>
              <a:cs typeface="Calibri"/>
            </a:endParaRPr>
          </a:p>
          <a:p>
            <a:pPr marL="342900" indent="-342900">
              <a:lnSpc>
                <a:spcPct val="120000"/>
              </a:lnSpc>
              <a:buFont typeface="Arial" panose="020B0604020202020204" pitchFamily="34" charset="0"/>
              <a:buChar char="•"/>
            </a:pPr>
            <a:r>
              <a:rPr lang="en-US" sz="2400" b="1">
                <a:solidFill>
                  <a:srgbClr val="D7DADB"/>
                </a:solidFill>
              </a:rPr>
              <a:t>N = 806 </a:t>
            </a:r>
            <a:r>
              <a:rPr lang="en-US" sz="2400">
                <a:solidFill>
                  <a:srgbClr val="D7DADB"/>
                </a:solidFill>
              </a:rPr>
              <a:t>nodes as reddit users</a:t>
            </a:r>
            <a:endParaRPr lang="en-US" sz="2400">
              <a:solidFill>
                <a:srgbClr val="D7DADB"/>
              </a:solidFill>
              <a:ea typeface="Calibri"/>
              <a:cs typeface="Calibri"/>
            </a:endParaRPr>
          </a:p>
          <a:p>
            <a:pPr marL="342900" indent="-342900">
              <a:lnSpc>
                <a:spcPct val="120000"/>
              </a:lnSpc>
              <a:buFont typeface="Arial" panose="020B0604020202020204" pitchFamily="34" charset="0"/>
              <a:buChar char="•"/>
            </a:pPr>
            <a:r>
              <a:rPr lang="en-US" sz="2400" b="1">
                <a:solidFill>
                  <a:srgbClr val="D7DADB"/>
                </a:solidFill>
              </a:rPr>
              <a:t>L = 2082 </a:t>
            </a:r>
            <a:r>
              <a:rPr lang="en-US" sz="2400">
                <a:solidFill>
                  <a:srgbClr val="D7DADB"/>
                </a:solidFill>
              </a:rPr>
              <a:t>edges representing replies(comments) between users</a:t>
            </a:r>
            <a:endParaRPr lang="en-US" sz="2400">
              <a:solidFill>
                <a:srgbClr val="D7DADB"/>
              </a:solidFill>
              <a:ea typeface="Calibri"/>
              <a:cs typeface="Calibri"/>
            </a:endParaRPr>
          </a:p>
          <a:p>
            <a:pPr marL="342900" indent="-342900">
              <a:lnSpc>
                <a:spcPct val="120000"/>
              </a:lnSpc>
              <a:buFont typeface="Arial" panose="020B0604020202020204" pitchFamily="34" charset="0"/>
              <a:buChar char="•"/>
            </a:pPr>
            <a:r>
              <a:rPr lang="en-US" sz="2400">
                <a:solidFill>
                  <a:srgbClr val="D7DADB"/>
                </a:solidFill>
              </a:rPr>
              <a:t>The edges have also a sentiment score (computed from user comment)</a:t>
            </a:r>
            <a:endParaRPr lang="en-US" sz="2400">
              <a:solidFill>
                <a:srgbClr val="D7DADB"/>
              </a:solidFill>
              <a:ea typeface="Calibri"/>
              <a:cs typeface="Calibri"/>
            </a:endParaRPr>
          </a:p>
          <a:p>
            <a:pPr marL="342900" indent="-342900">
              <a:lnSpc>
                <a:spcPct val="120000"/>
              </a:lnSpc>
              <a:buFont typeface="Arial" panose="020B0604020202020204" pitchFamily="34" charset="0"/>
              <a:buChar char="•"/>
            </a:pPr>
            <a:endParaRPr lang="en-US" sz="2000">
              <a:solidFill>
                <a:srgbClr val="D7DADB"/>
              </a:solidFill>
            </a:endParaRPr>
          </a:p>
        </p:txBody>
      </p:sp>
      <p:sp>
        <p:nvSpPr>
          <p:cNvPr id="2" name="Oval 1">
            <a:extLst>
              <a:ext uri="{FF2B5EF4-FFF2-40B4-BE49-F238E27FC236}">
                <a16:creationId xmlns:a16="http://schemas.microsoft.com/office/drawing/2014/main" id="{A2572CDD-EC0F-A6E7-B7BB-5984F823A6A3}"/>
              </a:ext>
            </a:extLst>
          </p:cNvPr>
          <p:cNvSpPr/>
          <p:nvPr/>
        </p:nvSpPr>
        <p:spPr>
          <a:xfrm rot="3816187">
            <a:off x="8859504" y="-2181226"/>
            <a:ext cx="5314950" cy="5314950"/>
          </a:xfrm>
          <a:prstGeom prst="ellipse">
            <a:avLst/>
          </a:prstGeom>
          <a:solidFill>
            <a:srgbClr val="D7D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FF2B5EF4-FFF2-40B4-BE49-F238E27FC236}">
                <a16:creationId xmlns:a16="http://schemas.microsoft.com/office/drawing/2014/main" id="{722EEA13-6FFF-B300-FD0B-7B084386BD05}"/>
              </a:ext>
            </a:extLst>
          </p:cNvPr>
          <p:cNvGrpSpPr/>
          <p:nvPr/>
        </p:nvGrpSpPr>
        <p:grpSpPr>
          <a:xfrm rot="12384857">
            <a:off x="13329465" y="-750233"/>
            <a:ext cx="1619250" cy="1847896"/>
            <a:chOff x="8206863" y="566411"/>
            <a:chExt cx="1619250" cy="1847896"/>
          </a:xfrm>
        </p:grpSpPr>
        <p:sp>
          <p:nvSpPr>
            <p:cNvPr id="4" name="Oval 3">
              <a:extLst>
                <a:ext uri="{FF2B5EF4-FFF2-40B4-BE49-F238E27FC236}">
                  <a16:creationId xmlns:a16="http://schemas.microsoft.com/office/drawing/2014/main" id="{A6750931-8FF1-EAE4-3EFA-5052F04CE650}"/>
                </a:ext>
              </a:extLst>
            </p:cNvPr>
            <p:cNvSpPr/>
            <p:nvPr/>
          </p:nvSpPr>
          <p:spPr>
            <a:xfrm rot="8100000">
              <a:off x="8206863" y="566411"/>
              <a:ext cx="1619250" cy="1619250"/>
            </a:xfrm>
            <a:prstGeom prst="ellipse">
              <a:avLst/>
            </a:prstGeom>
            <a:solidFill>
              <a:srgbClr val="FF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46F6C1E-9CEB-0B10-C657-01F8C4DDDB3E}"/>
                </a:ext>
              </a:extLst>
            </p:cNvPr>
            <p:cNvSpPr/>
            <p:nvPr/>
          </p:nvSpPr>
          <p:spPr>
            <a:xfrm rot="8100000">
              <a:off x="9123200" y="1899055"/>
              <a:ext cx="515252" cy="515252"/>
            </a:xfrm>
            <a:prstGeom prst="ellipse">
              <a:avLst/>
            </a:prstGeom>
            <a:solidFill>
              <a:srgbClr val="EC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 name="Picture 4" descr="GitHub - praw-dev/praw: PRAW, an acronym for &quot;Python Reddit API Wrapper&quot;,  is a python package that allows for simple access to Reddit's API.">
            <a:extLst>
              <a:ext uri="{FF2B5EF4-FFF2-40B4-BE49-F238E27FC236}">
                <a16:creationId xmlns:a16="http://schemas.microsoft.com/office/drawing/2014/main" id="{913E679D-5885-0D0A-E405-D1064B84ABD0}"/>
              </a:ext>
            </a:extLst>
          </p:cNvPr>
          <p:cNvPicPr>
            <a:picLocks noChangeAspect="1"/>
          </p:cNvPicPr>
          <p:nvPr/>
        </p:nvPicPr>
        <p:blipFill>
          <a:blip r:embed="rId2"/>
          <a:stretch>
            <a:fillRect/>
          </a:stretch>
        </p:blipFill>
        <p:spPr>
          <a:xfrm>
            <a:off x="9848908" y="3710756"/>
            <a:ext cx="1905000" cy="1905000"/>
          </a:xfrm>
          <a:prstGeom prst="rect">
            <a:avLst/>
          </a:prstGeom>
        </p:spPr>
      </p:pic>
    </p:spTree>
    <p:extLst>
      <p:ext uri="{BB962C8B-B14F-4D97-AF65-F5344CB8AC3E}">
        <p14:creationId xmlns:p14="http://schemas.microsoft.com/office/powerpoint/2010/main" val="80052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nodeType="withEffect">
                                  <p:stCondLst>
                                    <p:cond delay="0"/>
                                  </p:stCondLst>
                                  <p:childTnLst>
                                    <p:animMotion origin="layout" path="M -0.43086 -0.05116 C -0.40066 -0.26227 -0.28073 -0.3912 -0.1625 -0.33912 C -0.04493 -0.28704 0.02747 -0.07245 -0.00235 0.13912 C -0.03217 0.35 -0.15209 0.47917 -0.26993 0.42685 C -0.38829 0.37431 -0.4599 0.16042 -0.43086 -0.05116 Z " pathEditMode="fixed" rAng="6240000" ptsTypes="AAAAA">
                                      <p:cBhvr>
                                        <p:cTn id="6" dur="30000" spd="-100000" fill="hold"/>
                                        <p:tgtEl>
                                          <p:spTgt spid="3"/>
                                        </p:tgtEl>
                                        <p:attrNameLst>
                                          <p:attrName>ppt_x</p:attrName>
                                          <p:attrName>ppt_y</p:attrName>
                                        </p:attrNameLst>
                                      </p:cBhvr>
                                      <p:rCtr x="21432" y="9491"/>
                                    </p:animMotion>
                                  </p:childTnLst>
                                </p:cTn>
                              </p:par>
                              <p:par>
                                <p:cTn id="7" presetID="8" presetClass="emph" presetSubtype="0" repeatCount="indefinite" fill="hold" nodeType="withEffect">
                                  <p:stCondLst>
                                    <p:cond delay="0"/>
                                  </p:stCondLst>
                                  <p:childTnLst>
                                    <p:animRot by="21600000">
                                      <p:cBhvr>
                                        <p:cTn id="8" dur="1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0303"/>
        </a:solidFill>
        <a:effectLst/>
      </p:bgPr>
    </p:bg>
    <p:spTree>
      <p:nvGrpSpPr>
        <p:cNvPr id="1" name=""/>
        <p:cNvGrpSpPr/>
        <p:nvPr/>
      </p:nvGrpSpPr>
      <p:grpSpPr>
        <a:xfrm>
          <a:off x="0" y="0"/>
          <a:ext cx="0" cy="0"/>
          <a:chOff x="0" y="0"/>
          <a:chExt cx="0" cy="0"/>
        </a:xfrm>
      </p:grpSpPr>
      <p:pic>
        <p:nvPicPr>
          <p:cNvPr id="4" name="Picture 3" descr="A group of cartoon characters&#10;&#10;Description automatically generated">
            <a:extLst>
              <a:ext uri="{FF2B5EF4-FFF2-40B4-BE49-F238E27FC236}">
                <a16:creationId xmlns:a16="http://schemas.microsoft.com/office/drawing/2014/main" id="{F14AA41E-FCDC-B509-ABD3-8A589C6B0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185" y="1653965"/>
            <a:ext cx="6616323" cy="4219380"/>
          </a:xfrm>
          <a:prstGeom prst="rect">
            <a:avLst/>
          </a:prstGeom>
        </p:spPr>
      </p:pic>
      <p:sp>
        <p:nvSpPr>
          <p:cNvPr id="5" name="TextBox 4">
            <a:extLst>
              <a:ext uri="{FF2B5EF4-FFF2-40B4-BE49-F238E27FC236}">
                <a16:creationId xmlns:a16="http://schemas.microsoft.com/office/drawing/2014/main" id="{95BE098B-E18F-CA4E-3800-3C261B975C2A}"/>
              </a:ext>
            </a:extLst>
          </p:cNvPr>
          <p:cNvSpPr txBox="1"/>
          <p:nvPr/>
        </p:nvSpPr>
        <p:spPr>
          <a:xfrm>
            <a:off x="658813" y="585765"/>
            <a:ext cx="4929042" cy="830997"/>
          </a:xfrm>
          <a:prstGeom prst="rect">
            <a:avLst/>
          </a:prstGeom>
          <a:noFill/>
        </p:spPr>
        <p:txBody>
          <a:bodyPr wrap="none" rtlCol="0">
            <a:spAutoFit/>
          </a:bodyPr>
          <a:lstStyle/>
          <a:p>
            <a:r>
              <a:rPr lang="en-US" sz="4800" b="1">
                <a:solidFill>
                  <a:srgbClr val="FF4500"/>
                </a:solidFill>
              </a:rPr>
              <a:t>r/</a:t>
            </a:r>
            <a:r>
              <a:rPr lang="en-US" sz="4800" b="1">
                <a:solidFill>
                  <a:srgbClr val="ECF5F5"/>
                </a:solidFill>
              </a:rPr>
              <a:t>Data exploration</a:t>
            </a:r>
            <a:endParaRPr lang="en-IN" sz="4800" b="1">
              <a:solidFill>
                <a:srgbClr val="ECF5F5"/>
              </a:solidFill>
            </a:endParaRPr>
          </a:p>
        </p:txBody>
      </p:sp>
      <p:pic>
        <p:nvPicPr>
          <p:cNvPr id="2" name="Picture 1" descr="A black background with white text&#10;&#10;Description automatically generated">
            <a:extLst>
              <a:ext uri="{FF2B5EF4-FFF2-40B4-BE49-F238E27FC236}">
                <a16:creationId xmlns:a16="http://schemas.microsoft.com/office/drawing/2014/main" id="{D2E9EA3C-1692-9645-781C-7B33C9C58AF1}"/>
              </a:ext>
            </a:extLst>
          </p:cNvPr>
          <p:cNvPicPr>
            <a:picLocks noChangeAspect="1"/>
          </p:cNvPicPr>
          <p:nvPr/>
        </p:nvPicPr>
        <p:blipFill>
          <a:blip r:embed="rId4"/>
          <a:stretch>
            <a:fillRect/>
          </a:stretch>
        </p:blipFill>
        <p:spPr>
          <a:xfrm>
            <a:off x="187000" y="2675067"/>
            <a:ext cx="5143390" cy="767621"/>
          </a:xfrm>
          <a:prstGeom prst="rect">
            <a:avLst/>
          </a:prstGeom>
        </p:spPr>
      </p:pic>
      <p:pic>
        <p:nvPicPr>
          <p:cNvPr id="3" name="Picture 2" descr="A black background with white text&#10;&#10;Description automatically generated">
            <a:extLst>
              <a:ext uri="{FF2B5EF4-FFF2-40B4-BE49-F238E27FC236}">
                <a16:creationId xmlns:a16="http://schemas.microsoft.com/office/drawing/2014/main" id="{5ABA3C34-F48B-A9A5-5904-4165A77DCD3C}"/>
              </a:ext>
            </a:extLst>
          </p:cNvPr>
          <p:cNvPicPr>
            <a:picLocks noChangeAspect="1"/>
          </p:cNvPicPr>
          <p:nvPr/>
        </p:nvPicPr>
        <p:blipFill>
          <a:blip r:embed="rId5"/>
          <a:stretch>
            <a:fillRect/>
          </a:stretch>
        </p:blipFill>
        <p:spPr>
          <a:xfrm>
            <a:off x="187000" y="3405708"/>
            <a:ext cx="5143390" cy="704827"/>
          </a:xfrm>
          <a:prstGeom prst="rect">
            <a:avLst/>
          </a:prstGeom>
        </p:spPr>
      </p:pic>
      <p:pic>
        <p:nvPicPr>
          <p:cNvPr id="7" name="Picture 6" descr="A black background with white text&#10;&#10;Description automatically generated">
            <a:extLst>
              <a:ext uri="{FF2B5EF4-FFF2-40B4-BE49-F238E27FC236}">
                <a16:creationId xmlns:a16="http://schemas.microsoft.com/office/drawing/2014/main" id="{1CFA7E1D-53B6-BC67-8CE9-604F85B60E07}"/>
              </a:ext>
            </a:extLst>
          </p:cNvPr>
          <p:cNvPicPr>
            <a:picLocks noChangeAspect="1"/>
          </p:cNvPicPr>
          <p:nvPr/>
        </p:nvPicPr>
        <p:blipFill>
          <a:blip r:embed="rId6"/>
          <a:stretch>
            <a:fillRect/>
          </a:stretch>
        </p:blipFill>
        <p:spPr>
          <a:xfrm>
            <a:off x="187000" y="2007221"/>
            <a:ext cx="5143390" cy="704827"/>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86B90582-266C-F4AF-E636-838852468E11}"/>
              </a:ext>
            </a:extLst>
          </p:cNvPr>
          <p:cNvPicPr>
            <a:picLocks noChangeAspect="1"/>
          </p:cNvPicPr>
          <p:nvPr/>
        </p:nvPicPr>
        <p:blipFill>
          <a:blip r:embed="rId7"/>
          <a:stretch>
            <a:fillRect/>
          </a:stretch>
        </p:blipFill>
        <p:spPr>
          <a:xfrm>
            <a:off x="187000" y="4088103"/>
            <a:ext cx="5143390" cy="704827"/>
          </a:xfrm>
          <a:prstGeom prst="rect">
            <a:avLst/>
          </a:prstGeom>
        </p:spPr>
      </p:pic>
      <p:pic>
        <p:nvPicPr>
          <p:cNvPr id="9" name="Picture 8">
            <a:extLst>
              <a:ext uri="{FF2B5EF4-FFF2-40B4-BE49-F238E27FC236}">
                <a16:creationId xmlns:a16="http://schemas.microsoft.com/office/drawing/2014/main" id="{C079D721-F818-C65C-664F-1A75EE0730BB}"/>
              </a:ext>
            </a:extLst>
          </p:cNvPr>
          <p:cNvPicPr>
            <a:picLocks noChangeAspect="1"/>
          </p:cNvPicPr>
          <p:nvPr/>
        </p:nvPicPr>
        <p:blipFill>
          <a:blip r:embed="rId8"/>
          <a:stretch>
            <a:fillRect/>
          </a:stretch>
        </p:blipFill>
        <p:spPr>
          <a:xfrm>
            <a:off x="187000" y="4770499"/>
            <a:ext cx="5143390" cy="549028"/>
          </a:xfrm>
          <a:prstGeom prst="rect">
            <a:avLst/>
          </a:prstGeom>
        </p:spPr>
      </p:pic>
    </p:spTree>
    <p:extLst>
      <p:ext uri="{BB962C8B-B14F-4D97-AF65-F5344CB8AC3E}">
        <p14:creationId xmlns:p14="http://schemas.microsoft.com/office/powerpoint/2010/main" val="214152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0303"/>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7FC1D33-2883-0656-7E42-8C473A4F2D95}"/>
              </a:ext>
            </a:extLst>
          </p:cNvPr>
          <p:cNvSpPr/>
          <p:nvPr/>
        </p:nvSpPr>
        <p:spPr>
          <a:xfrm>
            <a:off x="8430986" y="328810"/>
            <a:ext cx="2803525" cy="6841248"/>
          </a:xfrm>
          <a:prstGeom prst="roundRect">
            <a:avLst>
              <a:gd name="adj" fmla="val 3278"/>
            </a:avLst>
          </a:prstGeom>
          <a:solidFill>
            <a:srgbClr val="1A1A1B"/>
          </a:solidFill>
          <a:ln>
            <a:solidFill>
              <a:srgbClr val="888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613D7C08-7777-6E5F-CE1E-9DC3502F22B8}"/>
              </a:ext>
            </a:extLst>
          </p:cNvPr>
          <p:cNvSpPr/>
          <p:nvPr/>
        </p:nvSpPr>
        <p:spPr>
          <a:xfrm>
            <a:off x="8430987" y="324830"/>
            <a:ext cx="2803524" cy="863352"/>
          </a:xfrm>
          <a:prstGeom prst="roundRect">
            <a:avLst>
              <a:gd name="adj" fmla="val 11221"/>
            </a:avLst>
          </a:prstGeom>
          <a:solidFill>
            <a:srgbClr val="EBEBEB"/>
          </a:solidFill>
          <a:ln>
            <a:solidFill>
              <a:srgbClr val="888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50FD8511-4AA3-1B85-221F-33818AA66A73}"/>
              </a:ext>
            </a:extLst>
          </p:cNvPr>
          <p:cNvSpPr/>
          <p:nvPr/>
        </p:nvSpPr>
        <p:spPr>
          <a:xfrm>
            <a:off x="8830989" y="401811"/>
            <a:ext cx="1984730" cy="2641240"/>
          </a:xfrm>
          <a:prstGeom prst="roundRect">
            <a:avLst>
              <a:gd name="adj" fmla="val 11853"/>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6CBE5D01-AA1A-E071-8070-AA7DB2F9882B}"/>
              </a:ext>
            </a:extLst>
          </p:cNvPr>
          <p:cNvSpPr/>
          <p:nvPr/>
        </p:nvSpPr>
        <p:spPr>
          <a:xfrm>
            <a:off x="8605800" y="3209229"/>
            <a:ext cx="712357" cy="955044"/>
          </a:xfrm>
          <a:prstGeom prst="roundRect">
            <a:avLst>
              <a:gd name="adj" fmla="val 10486"/>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42365F11-CD4D-900D-CAE2-69BAD44AD8CE}"/>
              </a:ext>
            </a:extLst>
          </p:cNvPr>
          <p:cNvSpPr/>
          <p:nvPr/>
        </p:nvSpPr>
        <p:spPr>
          <a:xfrm>
            <a:off x="9399256" y="3209229"/>
            <a:ext cx="712357" cy="955044"/>
          </a:xfrm>
          <a:prstGeom prst="roundRect">
            <a:avLst>
              <a:gd name="adj" fmla="val 1048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B0F07377-A00C-60D1-49B1-B950BD92B66E}"/>
              </a:ext>
            </a:extLst>
          </p:cNvPr>
          <p:cNvSpPr/>
          <p:nvPr/>
        </p:nvSpPr>
        <p:spPr>
          <a:xfrm>
            <a:off x="10188370" y="3209229"/>
            <a:ext cx="712357" cy="955044"/>
          </a:xfrm>
          <a:prstGeom prst="roundRect">
            <a:avLst>
              <a:gd name="adj" fmla="val 10486"/>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F39E5192-516F-F6FD-264D-CFE556225801}"/>
              </a:ext>
            </a:extLst>
          </p:cNvPr>
          <p:cNvSpPr/>
          <p:nvPr/>
        </p:nvSpPr>
        <p:spPr>
          <a:xfrm>
            <a:off x="8561633" y="4827447"/>
            <a:ext cx="2572829" cy="291869"/>
          </a:xfrm>
          <a:prstGeom prst="roundRect">
            <a:avLst>
              <a:gd name="adj" fmla="val 50000"/>
            </a:avLst>
          </a:prstGeom>
          <a:solidFill>
            <a:srgbClr val="FF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Style Avatar</a:t>
            </a:r>
            <a:endParaRPr lang="en-IN" sz="1200"/>
          </a:p>
        </p:txBody>
      </p:sp>
      <p:sp>
        <p:nvSpPr>
          <p:cNvPr id="18" name="Rectangle: Rounded Corners 17">
            <a:extLst>
              <a:ext uri="{FF2B5EF4-FFF2-40B4-BE49-F238E27FC236}">
                <a16:creationId xmlns:a16="http://schemas.microsoft.com/office/drawing/2014/main" id="{B4A828CC-6BCF-C3C9-9803-0CF34D48AB19}"/>
              </a:ext>
            </a:extLst>
          </p:cNvPr>
          <p:cNvSpPr/>
          <p:nvPr/>
        </p:nvSpPr>
        <p:spPr>
          <a:xfrm>
            <a:off x="8561633" y="6179581"/>
            <a:ext cx="1041983" cy="337404"/>
          </a:xfrm>
          <a:prstGeom prst="roundRect">
            <a:avLst>
              <a:gd name="adj" fmla="val 50000"/>
            </a:avLst>
          </a:prstGeom>
          <a:solidFill>
            <a:srgbClr val="34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7843B32A-EF6E-775C-084A-5610432E0E34}"/>
              </a:ext>
            </a:extLst>
          </p:cNvPr>
          <p:cNvSpPr/>
          <p:nvPr/>
        </p:nvSpPr>
        <p:spPr>
          <a:xfrm>
            <a:off x="9667378" y="6179581"/>
            <a:ext cx="1041983" cy="337404"/>
          </a:xfrm>
          <a:prstGeom prst="roundRect">
            <a:avLst>
              <a:gd name="adj" fmla="val 50000"/>
            </a:avLst>
          </a:prstGeom>
          <a:solidFill>
            <a:srgbClr val="34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AF37D8D3-4ED6-EC8D-064E-875C146B7D1B}"/>
              </a:ext>
            </a:extLst>
          </p:cNvPr>
          <p:cNvSpPr/>
          <p:nvPr/>
        </p:nvSpPr>
        <p:spPr>
          <a:xfrm>
            <a:off x="8561633" y="6613740"/>
            <a:ext cx="2572829" cy="291869"/>
          </a:xfrm>
          <a:prstGeom prst="roundRect">
            <a:avLst>
              <a:gd name="adj" fmla="val 50000"/>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1A1A1B"/>
                </a:solidFill>
              </a:rPr>
              <a:t>New Post</a:t>
            </a:r>
            <a:endParaRPr lang="en-IN" sz="1200" b="1">
              <a:solidFill>
                <a:srgbClr val="1A1A1B"/>
              </a:solidFill>
            </a:endParaRPr>
          </a:p>
        </p:txBody>
      </p:sp>
      <p:sp>
        <p:nvSpPr>
          <p:cNvPr id="22" name="TextBox 21">
            <a:extLst>
              <a:ext uri="{FF2B5EF4-FFF2-40B4-BE49-F238E27FC236}">
                <a16:creationId xmlns:a16="http://schemas.microsoft.com/office/drawing/2014/main" id="{BFF2929E-3AC6-9D64-5AEF-B7A491469F9A}"/>
              </a:ext>
            </a:extLst>
          </p:cNvPr>
          <p:cNvSpPr txBox="1"/>
          <p:nvPr/>
        </p:nvSpPr>
        <p:spPr>
          <a:xfrm>
            <a:off x="9451658" y="4215441"/>
            <a:ext cx="794950" cy="400110"/>
          </a:xfrm>
          <a:prstGeom prst="rect">
            <a:avLst/>
          </a:prstGeom>
          <a:noFill/>
        </p:spPr>
        <p:txBody>
          <a:bodyPr wrap="square" rtlCol="0">
            <a:spAutoFit/>
          </a:bodyPr>
          <a:lstStyle/>
          <a:p>
            <a:pPr algn="ctr"/>
            <a:r>
              <a:rPr lang="en-US" sz="2000" b="1">
                <a:solidFill>
                  <a:srgbClr val="ECF5F5"/>
                </a:solidFill>
              </a:rPr>
              <a:t>Justin</a:t>
            </a:r>
            <a:endParaRPr lang="en-IN" sz="2000" b="1">
              <a:solidFill>
                <a:srgbClr val="ECF5F5"/>
              </a:solidFill>
            </a:endParaRPr>
          </a:p>
        </p:txBody>
      </p:sp>
      <p:sp>
        <p:nvSpPr>
          <p:cNvPr id="25" name="TextBox 24">
            <a:extLst>
              <a:ext uri="{FF2B5EF4-FFF2-40B4-BE49-F238E27FC236}">
                <a16:creationId xmlns:a16="http://schemas.microsoft.com/office/drawing/2014/main" id="{3AFDAE3C-FD56-7027-AA2D-2F3986F54E83}"/>
              </a:ext>
            </a:extLst>
          </p:cNvPr>
          <p:cNvSpPr txBox="1"/>
          <p:nvPr/>
        </p:nvSpPr>
        <p:spPr>
          <a:xfrm>
            <a:off x="9284199" y="4505200"/>
            <a:ext cx="1129868" cy="264688"/>
          </a:xfrm>
          <a:prstGeom prst="rect">
            <a:avLst/>
          </a:prstGeom>
          <a:noFill/>
        </p:spPr>
        <p:txBody>
          <a:bodyPr wrap="square" rtlCol="0">
            <a:spAutoFit/>
          </a:bodyPr>
          <a:lstStyle/>
          <a:p>
            <a:pPr algn="ctr">
              <a:lnSpc>
                <a:spcPct val="120000"/>
              </a:lnSpc>
            </a:pPr>
            <a:r>
              <a:rPr lang="en-US" sz="1000" b="1">
                <a:solidFill>
                  <a:srgbClr val="D7DADB"/>
                </a:solidFill>
                <a:latin typeface="+mj-lt"/>
              </a:rPr>
              <a:t>u/justin001 </a:t>
            </a:r>
            <a:r>
              <a:rPr lang="en-IN" sz="1000" b="1" i="0">
                <a:solidFill>
                  <a:srgbClr val="D7DADB"/>
                </a:solidFill>
                <a:effectLst/>
                <a:latin typeface="+mj-lt"/>
              </a:rPr>
              <a:t>• 4y</a:t>
            </a:r>
          </a:p>
        </p:txBody>
      </p:sp>
      <p:sp>
        <p:nvSpPr>
          <p:cNvPr id="26" name="TextBox 25">
            <a:extLst>
              <a:ext uri="{FF2B5EF4-FFF2-40B4-BE49-F238E27FC236}">
                <a16:creationId xmlns:a16="http://schemas.microsoft.com/office/drawing/2014/main" id="{CB6E0FDA-A521-DD54-ABA4-2AE519F61FEB}"/>
              </a:ext>
            </a:extLst>
          </p:cNvPr>
          <p:cNvSpPr txBox="1"/>
          <p:nvPr/>
        </p:nvSpPr>
        <p:spPr>
          <a:xfrm>
            <a:off x="8472580" y="5176332"/>
            <a:ext cx="794950" cy="276999"/>
          </a:xfrm>
          <a:prstGeom prst="rect">
            <a:avLst/>
          </a:prstGeom>
          <a:noFill/>
        </p:spPr>
        <p:txBody>
          <a:bodyPr wrap="square" rtlCol="0">
            <a:spAutoFit/>
          </a:bodyPr>
          <a:lstStyle/>
          <a:p>
            <a:r>
              <a:rPr lang="en-US" sz="1200" b="1">
                <a:solidFill>
                  <a:srgbClr val="ECF5F5"/>
                </a:solidFill>
              </a:rPr>
              <a:t>Karma</a:t>
            </a:r>
            <a:endParaRPr lang="en-IN" sz="1200" b="1">
              <a:solidFill>
                <a:srgbClr val="ECF5F5"/>
              </a:solidFill>
            </a:endParaRPr>
          </a:p>
        </p:txBody>
      </p:sp>
      <p:sp>
        <p:nvSpPr>
          <p:cNvPr id="27" name="TextBox 26">
            <a:extLst>
              <a:ext uri="{FF2B5EF4-FFF2-40B4-BE49-F238E27FC236}">
                <a16:creationId xmlns:a16="http://schemas.microsoft.com/office/drawing/2014/main" id="{E08440E7-C1AF-41FA-94C0-0A7EA7A659F5}"/>
              </a:ext>
            </a:extLst>
          </p:cNvPr>
          <p:cNvSpPr txBox="1"/>
          <p:nvPr/>
        </p:nvSpPr>
        <p:spPr>
          <a:xfrm>
            <a:off x="8473749" y="5373496"/>
            <a:ext cx="793782" cy="264688"/>
          </a:xfrm>
          <a:prstGeom prst="rect">
            <a:avLst/>
          </a:prstGeom>
          <a:noFill/>
        </p:spPr>
        <p:txBody>
          <a:bodyPr wrap="square" rtlCol="0">
            <a:spAutoFit/>
          </a:bodyPr>
          <a:lstStyle/>
          <a:p>
            <a:pPr>
              <a:lnSpc>
                <a:spcPct val="120000"/>
              </a:lnSpc>
            </a:pPr>
            <a:r>
              <a:rPr lang="en-US" sz="1000" b="1">
                <a:solidFill>
                  <a:srgbClr val="D7DADB"/>
                </a:solidFill>
                <a:latin typeface="+mj-lt"/>
              </a:rPr>
              <a:t>50,496</a:t>
            </a:r>
            <a:endParaRPr lang="en-IN" sz="1000" b="1" i="0">
              <a:solidFill>
                <a:srgbClr val="D7DADB"/>
              </a:solidFill>
              <a:effectLst/>
              <a:latin typeface="+mj-lt"/>
            </a:endParaRPr>
          </a:p>
        </p:txBody>
      </p:sp>
      <p:sp>
        <p:nvSpPr>
          <p:cNvPr id="28" name="TextBox 27">
            <a:extLst>
              <a:ext uri="{FF2B5EF4-FFF2-40B4-BE49-F238E27FC236}">
                <a16:creationId xmlns:a16="http://schemas.microsoft.com/office/drawing/2014/main" id="{70799516-BB10-1142-3774-3D02EB23492C}"/>
              </a:ext>
            </a:extLst>
          </p:cNvPr>
          <p:cNvSpPr txBox="1"/>
          <p:nvPr/>
        </p:nvSpPr>
        <p:spPr>
          <a:xfrm>
            <a:off x="9751312" y="5176332"/>
            <a:ext cx="794950" cy="276999"/>
          </a:xfrm>
          <a:prstGeom prst="rect">
            <a:avLst/>
          </a:prstGeom>
          <a:noFill/>
        </p:spPr>
        <p:txBody>
          <a:bodyPr wrap="square" rtlCol="0">
            <a:spAutoFit/>
          </a:bodyPr>
          <a:lstStyle/>
          <a:p>
            <a:r>
              <a:rPr lang="en-US" sz="1200" b="1">
                <a:solidFill>
                  <a:srgbClr val="ECF5F5"/>
                </a:solidFill>
              </a:rPr>
              <a:t>Cake day</a:t>
            </a:r>
            <a:endParaRPr lang="en-IN" sz="1200" b="1">
              <a:solidFill>
                <a:srgbClr val="ECF5F5"/>
              </a:solidFill>
            </a:endParaRPr>
          </a:p>
        </p:txBody>
      </p:sp>
      <p:sp>
        <p:nvSpPr>
          <p:cNvPr id="29" name="TextBox 28">
            <a:extLst>
              <a:ext uri="{FF2B5EF4-FFF2-40B4-BE49-F238E27FC236}">
                <a16:creationId xmlns:a16="http://schemas.microsoft.com/office/drawing/2014/main" id="{CF2857BD-2F02-7ED4-5AA7-1D33A30EC397}"/>
              </a:ext>
            </a:extLst>
          </p:cNvPr>
          <p:cNvSpPr txBox="1"/>
          <p:nvPr/>
        </p:nvSpPr>
        <p:spPr>
          <a:xfrm>
            <a:off x="9752480" y="5373496"/>
            <a:ext cx="1041983" cy="264688"/>
          </a:xfrm>
          <a:prstGeom prst="rect">
            <a:avLst/>
          </a:prstGeom>
          <a:noFill/>
        </p:spPr>
        <p:txBody>
          <a:bodyPr wrap="square" rtlCol="0">
            <a:spAutoFit/>
          </a:bodyPr>
          <a:lstStyle/>
          <a:p>
            <a:pPr>
              <a:lnSpc>
                <a:spcPct val="120000"/>
              </a:lnSpc>
            </a:pPr>
            <a:r>
              <a:rPr lang="en-US" sz="1000" b="1">
                <a:solidFill>
                  <a:srgbClr val="D7DADB"/>
                </a:solidFill>
                <a:latin typeface="+mj-lt"/>
              </a:rPr>
              <a:t>May 19, 2019</a:t>
            </a:r>
            <a:endParaRPr lang="en-IN" sz="1000" b="1" i="0">
              <a:solidFill>
                <a:srgbClr val="D7DADB"/>
              </a:solidFill>
              <a:effectLst/>
              <a:latin typeface="+mj-lt"/>
            </a:endParaRPr>
          </a:p>
        </p:txBody>
      </p:sp>
      <p:sp>
        <p:nvSpPr>
          <p:cNvPr id="30" name="TextBox 29">
            <a:extLst>
              <a:ext uri="{FF2B5EF4-FFF2-40B4-BE49-F238E27FC236}">
                <a16:creationId xmlns:a16="http://schemas.microsoft.com/office/drawing/2014/main" id="{4A90E918-712E-44D8-35B7-634045CFBF0B}"/>
              </a:ext>
            </a:extLst>
          </p:cNvPr>
          <p:cNvSpPr txBox="1"/>
          <p:nvPr/>
        </p:nvSpPr>
        <p:spPr>
          <a:xfrm>
            <a:off x="8472580" y="5647330"/>
            <a:ext cx="794950" cy="276999"/>
          </a:xfrm>
          <a:prstGeom prst="rect">
            <a:avLst/>
          </a:prstGeom>
          <a:noFill/>
        </p:spPr>
        <p:txBody>
          <a:bodyPr wrap="square" rtlCol="0">
            <a:spAutoFit/>
          </a:bodyPr>
          <a:lstStyle/>
          <a:p>
            <a:r>
              <a:rPr lang="en-US" sz="1200" b="1">
                <a:solidFill>
                  <a:srgbClr val="ECF5F5"/>
                </a:solidFill>
              </a:rPr>
              <a:t>Followers</a:t>
            </a:r>
            <a:endParaRPr lang="en-IN" sz="1200" b="1">
              <a:solidFill>
                <a:srgbClr val="ECF5F5"/>
              </a:solidFill>
            </a:endParaRPr>
          </a:p>
        </p:txBody>
      </p:sp>
      <p:sp>
        <p:nvSpPr>
          <p:cNvPr id="31" name="TextBox 30">
            <a:extLst>
              <a:ext uri="{FF2B5EF4-FFF2-40B4-BE49-F238E27FC236}">
                <a16:creationId xmlns:a16="http://schemas.microsoft.com/office/drawing/2014/main" id="{DE05F0AD-55BD-0506-97A1-E14BF7FD3780}"/>
              </a:ext>
            </a:extLst>
          </p:cNvPr>
          <p:cNvSpPr txBox="1"/>
          <p:nvPr/>
        </p:nvSpPr>
        <p:spPr>
          <a:xfrm>
            <a:off x="8473749" y="5844494"/>
            <a:ext cx="793782" cy="264688"/>
          </a:xfrm>
          <a:prstGeom prst="rect">
            <a:avLst/>
          </a:prstGeom>
          <a:noFill/>
        </p:spPr>
        <p:txBody>
          <a:bodyPr wrap="square" rtlCol="0">
            <a:spAutoFit/>
          </a:bodyPr>
          <a:lstStyle/>
          <a:p>
            <a:pPr>
              <a:lnSpc>
                <a:spcPct val="120000"/>
              </a:lnSpc>
            </a:pPr>
            <a:r>
              <a:rPr lang="en-US" sz="1000" b="1">
                <a:solidFill>
                  <a:srgbClr val="D7DADB"/>
                </a:solidFill>
                <a:latin typeface="+mj-lt"/>
              </a:rPr>
              <a:t>111&gt;</a:t>
            </a:r>
            <a:endParaRPr lang="en-IN" sz="1000" b="1" i="0">
              <a:solidFill>
                <a:srgbClr val="D7DADB"/>
              </a:solidFill>
              <a:effectLst/>
              <a:latin typeface="+mj-lt"/>
            </a:endParaRPr>
          </a:p>
        </p:txBody>
      </p:sp>
      <p:sp>
        <p:nvSpPr>
          <p:cNvPr id="32" name="TextBox 31">
            <a:extLst>
              <a:ext uri="{FF2B5EF4-FFF2-40B4-BE49-F238E27FC236}">
                <a16:creationId xmlns:a16="http://schemas.microsoft.com/office/drawing/2014/main" id="{D253B57F-4DDF-24C4-588D-FC7D671A121A}"/>
              </a:ext>
            </a:extLst>
          </p:cNvPr>
          <p:cNvSpPr txBox="1"/>
          <p:nvPr/>
        </p:nvSpPr>
        <p:spPr>
          <a:xfrm>
            <a:off x="9991464" y="6221502"/>
            <a:ext cx="666807" cy="230256"/>
          </a:xfrm>
          <a:prstGeom prst="rect">
            <a:avLst/>
          </a:prstGeom>
          <a:noFill/>
        </p:spPr>
        <p:txBody>
          <a:bodyPr wrap="square" rtlCol="0">
            <a:spAutoFit/>
          </a:bodyPr>
          <a:lstStyle/>
          <a:p>
            <a:pPr>
              <a:lnSpc>
                <a:spcPct val="120000"/>
              </a:lnSpc>
            </a:pPr>
            <a:r>
              <a:rPr lang="en-US" sz="800" b="1">
                <a:solidFill>
                  <a:srgbClr val="D7DADB"/>
                </a:solidFill>
                <a:latin typeface="+mj-lt"/>
              </a:rPr>
              <a:t>justin001</a:t>
            </a:r>
            <a:endParaRPr lang="en-IN" sz="800" b="1" i="0">
              <a:solidFill>
                <a:srgbClr val="D7DADB"/>
              </a:solidFill>
              <a:effectLst/>
              <a:latin typeface="+mj-lt"/>
            </a:endParaRPr>
          </a:p>
        </p:txBody>
      </p:sp>
      <p:sp>
        <p:nvSpPr>
          <p:cNvPr id="33" name="TextBox 32">
            <a:extLst>
              <a:ext uri="{FF2B5EF4-FFF2-40B4-BE49-F238E27FC236}">
                <a16:creationId xmlns:a16="http://schemas.microsoft.com/office/drawing/2014/main" id="{64C73F67-C4C9-97D5-8179-EF9FCE9AF90A}"/>
              </a:ext>
            </a:extLst>
          </p:cNvPr>
          <p:cNvSpPr txBox="1"/>
          <p:nvPr/>
        </p:nvSpPr>
        <p:spPr>
          <a:xfrm>
            <a:off x="8903217" y="6221502"/>
            <a:ext cx="666807" cy="230256"/>
          </a:xfrm>
          <a:prstGeom prst="rect">
            <a:avLst/>
          </a:prstGeom>
          <a:noFill/>
        </p:spPr>
        <p:txBody>
          <a:bodyPr wrap="square" rtlCol="0">
            <a:spAutoFit/>
          </a:bodyPr>
          <a:lstStyle/>
          <a:p>
            <a:pPr>
              <a:lnSpc>
                <a:spcPct val="120000"/>
              </a:lnSpc>
            </a:pPr>
            <a:r>
              <a:rPr lang="en-US" sz="800" b="1">
                <a:solidFill>
                  <a:srgbClr val="D7DADB"/>
                </a:solidFill>
                <a:latin typeface="+mj-lt"/>
              </a:rPr>
              <a:t>justin001</a:t>
            </a:r>
            <a:endParaRPr lang="en-IN" sz="800" b="1" i="0">
              <a:solidFill>
                <a:srgbClr val="D7DADB"/>
              </a:solidFill>
              <a:effectLst/>
              <a:latin typeface="+mj-lt"/>
            </a:endParaRPr>
          </a:p>
        </p:txBody>
      </p:sp>
      <p:sp>
        <p:nvSpPr>
          <p:cNvPr id="37" name="Freeform: Shape 36">
            <a:extLst>
              <a:ext uri="{FF2B5EF4-FFF2-40B4-BE49-F238E27FC236}">
                <a16:creationId xmlns:a16="http://schemas.microsoft.com/office/drawing/2014/main" id="{4149B4EE-BC38-85D2-2435-E5E2CF454D77}"/>
              </a:ext>
            </a:extLst>
          </p:cNvPr>
          <p:cNvSpPr/>
          <p:nvPr/>
        </p:nvSpPr>
        <p:spPr>
          <a:xfrm>
            <a:off x="10968536" y="3209229"/>
            <a:ext cx="265976" cy="955044"/>
          </a:xfrm>
          <a:custGeom>
            <a:avLst/>
            <a:gdLst>
              <a:gd name="connsiteX0" fmla="*/ 51703 w 265976"/>
              <a:gd name="connsiteY0" fmla="*/ 0 h 955044"/>
              <a:gd name="connsiteX1" fmla="*/ 104277 w 265976"/>
              <a:gd name="connsiteY1" fmla="*/ 0 h 955044"/>
              <a:gd name="connsiteX2" fmla="*/ 214273 w 265976"/>
              <a:gd name="connsiteY2" fmla="*/ 0 h 955044"/>
              <a:gd name="connsiteX3" fmla="*/ 265975 w 265976"/>
              <a:gd name="connsiteY3" fmla="*/ 0 h 955044"/>
              <a:gd name="connsiteX4" fmla="*/ 265975 w 265976"/>
              <a:gd name="connsiteY4" fmla="*/ 51698 h 955044"/>
              <a:gd name="connsiteX5" fmla="*/ 265976 w 265976"/>
              <a:gd name="connsiteY5" fmla="*/ 51703 h 955044"/>
              <a:gd name="connsiteX6" fmla="*/ 265976 w 265976"/>
              <a:gd name="connsiteY6" fmla="*/ 903341 h 955044"/>
              <a:gd name="connsiteX7" fmla="*/ 265975 w 265976"/>
              <a:gd name="connsiteY7" fmla="*/ 903346 h 955044"/>
              <a:gd name="connsiteX8" fmla="*/ 265975 w 265976"/>
              <a:gd name="connsiteY8" fmla="*/ 955044 h 955044"/>
              <a:gd name="connsiteX9" fmla="*/ 214273 w 265976"/>
              <a:gd name="connsiteY9" fmla="*/ 955044 h 955044"/>
              <a:gd name="connsiteX10" fmla="*/ 104277 w 265976"/>
              <a:gd name="connsiteY10" fmla="*/ 955044 h 955044"/>
              <a:gd name="connsiteX11" fmla="*/ 51703 w 265976"/>
              <a:gd name="connsiteY11" fmla="*/ 955044 h 955044"/>
              <a:gd name="connsiteX12" fmla="*/ 0 w 265976"/>
              <a:gd name="connsiteY12" fmla="*/ 903341 h 955044"/>
              <a:gd name="connsiteX13" fmla="*/ 0 w 265976"/>
              <a:gd name="connsiteY13" fmla="*/ 51703 h 955044"/>
              <a:gd name="connsiteX14" fmla="*/ 51703 w 265976"/>
              <a:gd name="connsiteY14" fmla="*/ 0 h 95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5976" h="955044">
                <a:moveTo>
                  <a:pt x="51703" y="0"/>
                </a:moveTo>
                <a:lnTo>
                  <a:pt x="104277" y="0"/>
                </a:lnTo>
                <a:lnTo>
                  <a:pt x="214273" y="0"/>
                </a:lnTo>
                <a:lnTo>
                  <a:pt x="265975" y="0"/>
                </a:lnTo>
                <a:lnTo>
                  <a:pt x="265975" y="51698"/>
                </a:lnTo>
                <a:lnTo>
                  <a:pt x="265976" y="51703"/>
                </a:lnTo>
                <a:lnTo>
                  <a:pt x="265976" y="903341"/>
                </a:lnTo>
                <a:lnTo>
                  <a:pt x="265975" y="903346"/>
                </a:lnTo>
                <a:lnTo>
                  <a:pt x="265975" y="955044"/>
                </a:lnTo>
                <a:lnTo>
                  <a:pt x="214273" y="955044"/>
                </a:lnTo>
                <a:lnTo>
                  <a:pt x="104277" y="955044"/>
                </a:lnTo>
                <a:lnTo>
                  <a:pt x="51703" y="955044"/>
                </a:lnTo>
                <a:cubicBezTo>
                  <a:pt x="23148" y="955044"/>
                  <a:pt x="0" y="931896"/>
                  <a:pt x="0" y="903341"/>
                </a:cubicBezTo>
                <a:lnTo>
                  <a:pt x="0" y="51703"/>
                </a:lnTo>
                <a:cubicBezTo>
                  <a:pt x="0" y="23148"/>
                  <a:pt x="23148" y="0"/>
                  <a:pt x="51703" y="0"/>
                </a:cubicBezTo>
                <a:close/>
              </a:path>
            </a:pathLst>
          </a:custGeom>
          <a:solidFill>
            <a:srgbClr val="8881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8" name="TextBox 37">
            <a:extLst>
              <a:ext uri="{FF2B5EF4-FFF2-40B4-BE49-F238E27FC236}">
                <a16:creationId xmlns:a16="http://schemas.microsoft.com/office/drawing/2014/main" id="{054AA476-8630-C646-4CEA-97E3A058E9A9}"/>
              </a:ext>
            </a:extLst>
          </p:cNvPr>
          <p:cNvSpPr txBox="1"/>
          <p:nvPr/>
        </p:nvSpPr>
        <p:spPr>
          <a:xfrm>
            <a:off x="3570079" y="329948"/>
            <a:ext cx="4851374" cy="646331"/>
          </a:xfrm>
          <a:prstGeom prst="rect">
            <a:avLst/>
          </a:prstGeom>
          <a:noFill/>
        </p:spPr>
        <p:txBody>
          <a:bodyPr wrap="square" lIns="91440" tIns="45720" rIns="91440" bIns="45720" rtlCol="0" anchor="t">
            <a:spAutoFit/>
          </a:bodyPr>
          <a:lstStyle/>
          <a:p>
            <a:r>
              <a:rPr lang="en-US" sz="3600" b="1">
                <a:solidFill>
                  <a:srgbClr val="FF4500"/>
                </a:solidFill>
              </a:rPr>
              <a:t>U/</a:t>
            </a:r>
            <a:r>
              <a:rPr lang="en-US" sz="3600" b="1">
                <a:solidFill>
                  <a:srgbClr val="ECF5F5"/>
                </a:solidFill>
              </a:rPr>
              <a:t>Sentiment Analysis</a:t>
            </a:r>
            <a:endParaRPr lang="en-IN" sz="3600" b="1">
              <a:solidFill>
                <a:srgbClr val="ECF5F5"/>
              </a:solidFill>
            </a:endParaRPr>
          </a:p>
        </p:txBody>
      </p:sp>
      <p:sp>
        <p:nvSpPr>
          <p:cNvPr id="2" name="Oval 1">
            <a:extLst>
              <a:ext uri="{FF2B5EF4-FFF2-40B4-BE49-F238E27FC236}">
                <a16:creationId xmlns:a16="http://schemas.microsoft.com/office/drawing/2014/main" id="{51874FD1-28D4-7A3F-F342-C96A042F18E5}"/>
              </a:ext>
            </a:extLst>
          </p:cNvPr>
          <p:cNvSpPr/>
          <p:nvPr/>
        </p:nvSpPr>
        <p:spPr>
          <a:xfrm rot="3816187">
            <a:off x="-2380943" y="-2181225"/>
            <a:ext cx="5314950" cy="5314950"/>
          </a:xfrm>
          <a:prstGeom prst="ellipse">
            <a:avLst/>
          </a:prstGeom>
          <a:solidFill>
            <a:srgbClr val="D7D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FF2B5EF4-FFF2-40B4-BE49-F238E27FC236}">
                <a16:creationId xmlns:a16="http://schemas.microsoft.com/office/drawing/2014/main" id="{EE33E51D-C602-C3CD-9F54-8609BD61D1E2}"/>
              </a:ext>
            </a:extLst>
          </p:cNvPr>
          <p:cNvGrpSpPr/>
          <p:nvPr/>
        </p:nvGrpSpPr>
        <p:grpSpPr>
          <a:xfrm rot="12384857">
            <a:off x="2089018" y="-750232"/>
            <a:ext cx="1619250" cy="1847896"/>
            <a:chOff x="8206863" y="566411"/>
            <a:chExt cx="1619250" cy="1847896"/>
          </a:xfrm>
        </p:grpSpPr>
        <p:sp>
          <p:nvSpPr>
            <p:cNvPr id="4" name="Oval 3">
              <a:extLst>
                <a:ext uri="{FF2B5EF4-FFF2-40B4-BE49-F238E27FC236}">
                  <a16:creationId xmlns:a16="http://schemas.microsoft.com/office/drawing/2014/main" id="{2CF5CAFB-9A86-CC90-12F1-5E59C35D1843}"/>
                </a:ext>
              </a:extLst>
            </p:cNvPr>
            <p:cNvSpPr/>
            <p:nvPr/>
          </p:nvSpPr>
          <p:spPr>
            <a:xfrm rot="8100000">
              <a:off x="8206863" y="566411"/>
              <a:ext cx="1619250" cy="1619250"/>
            </a:xfrm>
            <a:prstGeom prst="ellipse">
              <a:avLst/>
            </a:prstGeom>
            <a:solidFill>
              <a:srgbClr val="FF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869FBFB2-124F-F3CE-5862-0C2F7E513024}"/>
                </a:ext>
              </a:extLst>
            </p:cNvPr>
            <p:cNvSpPr/>
            <p:nvPr/>
          </p:nvSpPr>
          <p:spPr>
            <a:xfrm rot="8100000">
              <a:off x="9123200" y="1899055"/>
              <a:ext cx="515252" cy="515252"/>
            </a:xfrm>
            <a:prstGeom prst="ellipse">
              <a:avLst/>
            </a:prstGeom>
            <a:solidFill>
              <a:srgbClr val="EC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Graphic 8">
            <a:extLst>
              <a:ext uri="{FF2B5EF4-FFF2-40B4-BE49-F238E27FC236}">
                <a16:creationId xmlns:a16="http://schemas.microsoft.com/office/drawing/2014/main" id="{A160FFBB-D3E8-1A57-FCA3-0A8BA72F6C12}"/>
              </a:ext>
            </a:extLst>
          </p:cNvPr>
          <p:cNvSpPr/>
          <p:nvPr/>
        </p:nvSpPr>
        <p:spPr>
          <a:xfrm>
            <a:off x="8764518" y="6280244"/>
            <a:ext cx="163868" cy="133142"/>
          </a:xfrm>
          <a:custGeom>
            <a:avLst/>
            <a:gdLst>
              <a:gd name="connsiteX0" fmla="*/ 4876800 w 4876800"/>
              <a:gd name="connsiteY0" fmla="*/ 469087 h 3962400"/>
              <a:gd name="connsiteX1" fmla="*/ 4300728 w 4876800"/>
              <a:gd name="connsiteY1" fmla="*/ 626974 h 3962400"/>
              <a:gd name="connsiteX2" fmla="*/ 4740555 w 4876800"/>
              <a:gd name="connsiteY2" fmla="*/ 74371 h 3962400"/>
              <a:gd name="connsiteX3" fmla="*/ 4106570 w 4876800"/>
              <a:gd name="connsiteY3" fmla="*/ 316382 h 3962400"/>
              <a:gd name="connsiteX4" fmla="*/ 3376270 w 4876800"/>
              <a:gd name="connsiteY4" fmla="*/ 0 h 3962400"/>
              <a:gd name="connsiteX5" fmla="*/ 2377135 w 4876800"/>
              <a:gd name="connsiteY5" fmla="*/ 1000049 h 3962400"/>
              <a:gd name="connsiteX6" fmla="*/ 2400300 w 4876800"/>
              <a:gd name="connsiteY6" fmla="*/ 1228039 h 3962400"/>
              <a:gd name="connsiteX7" fmla="*/ 339547 w 4876800"/>
              <a:gd name="connsiteY7" fmla="*/ 182270 h 3962400"/>
              <a:gd name="connsiteX8" fmla="*/ 202692 w 4876800"/>
              <a:gd name="connsiteY8" fmla="*/ 687629 h 3962400"/>
              <a:gd name="connsiteX9" fmla="*/ 646786 w 4876800"/>
              <a:gd name="connsiteY9" fmla="*/ 1518514 h 3962400"/>
              <a:gd name="connsiteX10" fmla="*/ 195072 w 4876800"/>
              <a:gd name="connsiteY10" fmla="*/ 1395374 h 3962400"/>
              <a:gd name="connsiteX11" fmla="*/ 195072 w 4876800"/>
              <a:gd name="connsiteY11" fmla="*/ 1406347 h 3962400"/>
              <a:gd name="connsiteX12" fmla="*/ 996086 w 4876800"/>
              <a:gd name="connsiteY12" fmla="*/ 2388718 h 3962400"/>
              <a:gd name="connsiteX13" fmla="*/ 733958 w 4876800"/>
              <a:gd name="connsiteY13" fmla="*/ 2421636 h 3962400"/>
              <a:gd name="connsiteX14" fmla="*/ 544678 w 4876800"/>
              <a:gd name="connsiteY14" fmla="*/ 2404567 h 3962400"/>
              <a:gd name="connsiteX15" fmla="*/ 1478890 w 4876800"/>
              <a:gd name="connsiteY15" fmla="*/ 3101035 h 3962400"/>
              <a:gd name="connsiteX16" fmla="*/ 239268 w 4876800"/>
              <a:gd name="connsiteY16" fmla="*/ 3527451 h 3962400"/>
              <a:gd name="connsiteX17" fmla="*/ 0 w 4876800"/>
              <a:gd name="connsiteY17" fmla="*/ 3513734 h 3962400"/>
              <a:gd name="connsiteX18" fmla="*/ 1533754 w 4876800"/>
              <a:gd name="connsiteY18" fmla="*/ 3962400 h 3962400"/>
              <a:gd name="connsiteX19" fmla="*/ 4379367 w 4876800"/>
              <a:gd name="connsiteY19" fmla="*/ 1117397 h 3962400"/>
              <a:gd name="connsiteX20" fmla="*/ 4375709 w 4876800"/>
              <a:gd name="connsiteY20" fmla="*/ 988162 h 3962400"/>
              <a:gd name="connsiteX21" fmla="*/ 4876800 w 4876800"/>
              <a:gd name="connsiteY21" fmla="*/ 469087 h 396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76800" h="3962400">
                <a:moveTo>
                  <a:pt x="4876800" y="469087"/>
                </a:moveTo>
                <a:cubicBezTo>
                  <a:pt x="4695444" y="548640"/>
                  <a:pt x="4502201" y="601370"/>
                  <a:pt x="4300728" y="626974"/>
                </a:cubicBezTo>
                <a:cubicBezTo>
                  <a:pt x="4507992" y="503225"/>
                  <a:pt x="4666183" y="308762"/>
                  <a:pt x="4740555" y="74371"/>
                </a:cubicBezTo>
                <a:cubicBezTo>
                  <a:pt x="4547311" y="189586"/>
                  <a:pt x="4333951" y="270967"/>
                  <a:pt x="4106570" y="316382"/>
                </a:cubicBezTo>
                <a:cubicBezTo>
                  <a:pt x="3923081" y="121006"/>
                  <a:pt x="3661562" y="0"/>
                  <a:pt x="3376270" y="0"/>
                </a:cubicBezTo>
                <a:cubicBezTo>
                  <a:pt x="2822753" y="0"/>
                  <a:pt x="2377135" y="449275"/>
                  <a:pt x="2377135" y="1000049"/>
                </a:cubicBezTo>
                <a:cubicBezTo>
                  <a:pt x="2377135" y="1079297"/>
                  <a:pt x="2383841" y="1155497"/>
                  <a:pt x="2400300" y="1228039"/>
                </a:cubicBezTo>
                <a:cubicBezTo>
                  <a:pt x="1569110" y="1187501"/>
                  <a:pt x="833628" y="789127"/>
                  <a:pt x="339547" y="182270"/>
                </a:cubicBezTo>
                <a:cubicBezTo>
                  <a:pt x="253289" y="331927"/>
                  <a:pt x="202692" y="503225"/>
                  <a:pt x="202692" y="687629"/>
                </a:cubicBezTo>
                <a:cubicBezTo>
                  <a:pt x="202692" y="1033882"/>
                  <a:pt x="381000" y="1340815"/>
                  <a:pt x="646786" y="1518514"/>
                </a:cubicBezTo>
                <a:cubicBezTo>
                  <a:pt x="486156" y="1515466"/>
                  <a:pt x="328574" y="1468831"/>
                  <a:pt x="195072" y="1395374"/>
                </a:cubicBezTo>
                <a:cubicBezTo>
                  <a:pt x="195072" y="1398422"/>
                  <a:pt x="195072" y="1402385"/>
                  <a:pt x="195072" y="1406347"/>
                </a:cubicBezTo>
                <a:cubicBezTo>
                  <a:pt x="195072" y="1892199"/>
                  <a:pt x="541630" y="2295754"/>
                  <a:pt x="996086" y="2388718"/>
                </a:cubicBezTo>
                <a:cubicBezTo>
                  <a:pt x="914705" y="2410968"/>
                  <a:pt x="826008" y="2421636"/>
                  <a:pt x="733958" y="2421636"/>
                </a:cubicBezTo>
                <a:cubicBezTo>
                  <a:pt x="669950" y="2421636"/>
                  <a:pt x="605333" y="2417978"/>
                  <a:pt x="544678" y="2404567"/>
                </a:cubicBezTo>
                <a:cubicBezTo>
                  <a:pt x="674218" y="2800502"/>
                  <a:pt x="1041806" y="3091586"/>
                  <a:pt x="1478890" y="3101035"/>
                </a:cubicBezTo>
                <a:cubicBezTo>
                  <a:pt x="1138733" y="3367126"/>
                  <a:pt x="706831" y="3527451"/>
                  <a:pt x="239268" y="3527451"/>
                </a:cubicBezTo>
                <a:cubicBezTo>
                  <a:pt x="157277" y="3527451"/>
                  <a:pt x="78638" y="3523793"/>
                  <a:pt x="0" y="3513734"/>
                </a:cubicBezTo>
                <a:cubicBezTo>
                  <a:pt x="442874" y="3799332"/>
                  <a:pt x="967740" y="3962400"/>
                  <a:pt x="1533754" y="3962400"/>
                </a:cubicBezTo>
                <a:cubicBezTo>
                  <a:pt x="3373526" y="3962400"/>
                  <a:pt x="4379367" y="2438400"/>
                  <a:pt x="4379367" y="1117397"/>
                </a:cubicBezTo>
                <a:cubicBezTo>
                  <a:pt x="4379367" y="1073201"/>
                  <a:pt x="4377843" y="1030529"/>
                  <a:pt x="4375709" y="988162"/>
                </a:cubicBezTo>
                <a:cubicBezTo>
                  <a:pt x="4574134" y="847344"/>
                  <a:pt x="4740859" y="671474"/>
                  <a:pt x="4876800" y="469087"/>
                </a:cubicBezTo>
                <a:close/>
              </a:path>
            </a:pathLst>
          </a:custGeom>
          <a:solidFill>
            <a:srgbClr val="03A9F4"/>
          </a:solidFill>
          <a:ln w="9525" cap="flat">
            <a:noFill/>
            <a:prstDash val="solid"/>
            <a:miter/>
          </a:ln>
        </p:spPr>
        <p:txBody>
          <a:bodyPr rtlCol="0" anchor="ctr"/>
          <a:lstStyle/>
          <a:p>
            <a:endParaRPr lang="en-IN"/>
          </a:p>
        </p:txBody>
      </p:sp>
      <p:grpSp>
        <p:nvGrpSpPr>
          <p:cNvPr id="35" name="Group 34">
            <a:extLst>
              <a:ext uri="{FF2B5EF4-FFF2-40B4-BE49-F238E27FC236}">
                <a16:creationId xmlns:a16="http://schemas.microsoft.com/office/drawing/2014/main" id="{03648188-F670-DF05-8BB7-C743D3211176}"/>
              </a:ext>
            </a:extLst>
          </p:cNvPr>
          <p:cNvGrpSpPr/>
          <p:nvPr/>
        </p:nvGrpSpPr>
        <p:grpSpPr>
          <a:xfrm>
            <a:off x="9889284" y="6272439"/>
            <a:ext cx="124235" cy="148752"/>
            <a:chOff x="4059492" y="990600"/>
            <a:chExt cx="4073019" cy="4876800"/>
          </a:xfrm>
        </p:grpSpPr>
        <p:sp>
          <p:nvSpPr>
            <p:cNvPr id="20" name="Freeform: Shape 19">
              <a:extLst>
                <a:ext uri="{FF2B5EF4-FFF2-40B4-BE49-F238E27FC236}">
                  <a16:creationId xmlns:a16="http://schemas.microsoft.com/office/drawing/2014/main" id="{DAD03A7C-77E7-5777-8B52-8F33680228BE}"/>
                </a:ext>
              </a:extLst>
            </p:cNvPr>
            <p:cNvSpPr/>
            <p:nvPr/>
          </p:nvSpPr>
          <p:spPr>
            <a:xfrm>
              <a:off x="4059492" y="990600"/>
              <a:ext cx="4073019" cy="4876800"/>
            </a:xfrm>
            <a:custGeom>
              <a:avLst/>
              <a:gdLst>
                <a:gd name="connsiteX0" fmla="*/ 3683152 w 4073019"/>
                <a:gd name="connsiteY0" fmla="*/ 1259967 h 4876800"/>
                <a:gd name="connsiteX1" fmla="*/ 3695725 w 4073019"/>
                <a:gd name="connsiteY1" fmla="*/ 1055208 h 4876800"/>
                <a:gd name="connsiteX2" fmla="*/ 2640517 w 4073019"/>
                <a:gd name="connsiteY2" fmla="*/ 0 h 4876800"/>
                <a:gd name="connsiteX3" fmla="*/ 877039 w 4073019"/>
                <a:gd name="connsiteY3" fmla="*/ 0 h 4876800"/>
                <a:gd name="connsiteX4" fmla="*/ 653002 w 4073019"/>
                <a:gd name="connsiteY4" fmla="*/ 189490 h 4876800"/>
                <a:gd name="connsiteX5" fmla="*/ 3206 w 4073019"/>
                <a:gd name="connsiteY5" fmla="*/ 4051640 h 4876800"/>
                <a:gd name="connsiteX6" fmla="*/ 227244 w 4073019"/>
                <a:gd name="connsiteY6" fmla="*/ 4316521 h 4876800"/>
                <a:gd name="connsiteX7" fmla="*/ 872191 w 4073019"/>
                <a:gd name="connsiteY7" fmla="*/ 4316521 h 4876800"/>
                <a:gd name="connsiteX8" fmla="*/ 1098000 w 4073019"/>
                <a:gd name="connsiteY8" fmla="*/ 4127078 h 4876800"/>
                <a:gd name="connsiteX9" fmla="*/ 1101020 w 4073019"/>
                <a:gd name="connsiteY9" fmla="*/ 4109123 h 4876800"/>
                <a:gd name="connsiteX10" fmla="*/ 1101029 w 4073019"/>
                <a:gd name="connsiteY10" fmla="*/ 4109123 h 4876800"/>
                <a:gd name="connsiteX11" fmla="*/ 1011151 w 4073019"/>
                <a:gd name="connsiteY11" fmla="*/ 4643342 h 4876800"/>
                <a:gd name="connsiteX12" fmla="*/ 1208623 w 4073019"/>
                <a:gd name="connsiteY12" fmla="*/ 4876800 h 4876800"/>
                <a:gd name="connsiteX13" fmla="*/ 1772856 w 4073019"/>
                <a:gd name="connsiteY13" fmla="*/ 4876800 h 4876800"/>
                <a:gd name="connsiteX14" fmla="*/ 1970319 w 4073019"/>
                <a:gd name="connsiteY14" fmla="*/ 4709779 h 4876800"/>
                <a:gd name="connsiteX15" fmla="*/ 2130615 w 4073019"/>
                <a:gd name="connsiteY15" fmla="*/ 3757089 h 4876800"/>
                <a:gd name="connsiteX16" fmla="*/ 2466952 w 4073019"/>
                <a:gd name="connsiteY16" fmla="*/ 3472606 h 4876800"/>
                <a:gd name="connsiteX17" fmla="*/ 2615180 w 4073019"/>
                <a:gd name="connsiteY17" fmla="*/ 3472606 h 4876800"/>
                <a:gd name="connsiteX18" fmla="*/ 4073020 w 4073019"/>
                <a:gd name="connsiteY18" fmla="*/ 2014766 h 4876800"/>
                <a:gd name="connsiteX19" fmla="*/ 3683152 w 4073019"/>
                <a:gd name="connsiteY19" fmla="*/ 1259967 h 48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73019" h="4876800">
                  <a:moveTo>
                    <a:pt x="3683152" y="1259967"/>
                  </a:moveTo>
                  <a:cubicBezTo>
                    <a:pt x="3691410" y="1192863"/>
                    <a:pt x="3695725" y="1124541"/>
                    <a:pt x="3695725" y="1055208"/>
                  </a:cubicBezTo>
                  <a:cubicBezTo>
                    <a:pt x="3695725" y="472440"/>
                    <a:pt x="3223294" y="0"/>
                    <a:pt x="2640517" y="0"/>
                  </a:cubicBezTo>
                  <a:lnTo>
                    <a:pt x="877039" y="0"/>
                  </a:lnTo>
                  <a:cubicBezTo>
                    <a:pt x="766111" y="0"/>
                    <a:pt x="671404" y="80105"/>
                    <a:pt x="653002" y="189490"/>
                  </a:cubicBezTo>
                  <a:lnTo>
                    <a:pt x="3206" y="4051640"/>
                  </a:lnTo>
                  <a:cubicBezTo>
                    <a:pt x="-20111" y="4190229"/>
                    <a:pt x="86721" y="4316521"/>
                    <a:pt x="227244" y="4316521"/>
                  </a:cubicBezTo>
                  <a:lnTo>
                    <a:pt x="872191" y="4316521"/>
                  </a:lnTo>
                  <a:cubicBezTo>
                    <a:pt x="983119" y="4316521"/>
                    <a:pt x="1079607" y="4236472"/>
                    <a:pt x="1098000" y="4127078"/>
                  </a:cubicBezTo>
                  <a:cubicBezTo>
                    <a:pt x="1098000" y="4127078"/>
                    <a:pt x="1099076" y="4120667"/>
                    <a:pt x="1101020" y="4109123"/>
                  </a:cubicBezTo>
                  <a:lnTo>
                    <a:pt x="1101029" y="4109123"/>
                  </a:lnTo>
                  <a:lnTo>
                    <a:pt x="1011151" y="4643342"/>
                  </a:lnTo>
                  <a:cubicBezTo>
                    <a:pt x="990615" y="4765481"/>
                    <a:pt x="1084770" y="4876800"/>
                    <a:pt x="1208623" y="4876800"/>
                  </a:cubicBezTo>
                  <a:lnTo>
                    <a:pt x="1772856" y="4876800"/>
                  </a:lnTo>
                  <a:cubicBezTo>
                    <a:pt x="1870630" y="4876800"/>
                    <a:pt x="1954107" y="4806191"/>
                    <a:pt x="1970319" y="4709779"/>
                  </a:cubicBezTo>
                  <a:lnTo>
                    <a:pt x="2130615" y="3757089"/>
                  </a:lnTo>
                  <a:cubicBezTo>
                    <a:pt x="2158247" y="3592859"/>
                    <a:pt x="2300427" y="3472606"/>
                    <a:pt x="2466952" y="3472606"/>
                  </a:cubicBezTo>
                  <a:lnTo>
                    <a:pt x="2615180" y="3472606"/>
                  </a:lnTo>
                  <a:cubicBezTo>
                    <a:pt x="3420328" y="3472606"/>
                    <a:pt x="4073020" y="2819905"/>
                    <a:pt x="4073020" y="2014766"/>
                  </a:cubicBezTo>
                  <a:cubicBezTo>
                    <a:pt x="4073020" y="1703213"/>
                    <a:pt x="3919020" y="1427817"/>
                    <a:pt x="3683152" y="1259967"/>
                  </a:cubicBezTo>
                  <a:close/>
                </a:path>
              </a:pathLst>
            </a:custGeom>
            <a:solidFill>
              <a:srgbClr val="002987"/>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5BDFF88A-85E5-B3DA-0883-89D5E831BB4E}"/>
                </a:ext>
              </a:extLst>
            </p:cNvPr>
            <p:cNvSpPr/>
            <p:nvPr/>
          </p:nvSpPr>
          <p:spPr>
            <a:xfrm>
              <a:off x="5067828" y="2250566"/>
              <a:ext cx="3064683" cy="3616833"/>
            </a:xfrm>
            <a:custGeom>
              <a:avLst/>
              <a:gdLst>
                <a:gd name="connsiteX0" fmla="*/ 2674816 w 3064683"/>
                <a:gd name="connsiteY0" fmla="*/ 0 h 3616833"/>
                <a:gd name="connsiteX1" fmla="*/ 1026171 w 3064683"/>
                <a:gd name="connsiteY1" fmla="*/ 1456468 h 3616833"/>
                <a:gd name="connsiteX2" fmla="*/ 534062 w 3064683"/>
                <a:gd name="connsiteY2" fmla="*/ 1456468 h 3616833"/>
                <a:gd name="connsiteX3" fmla="*/ 296975 w 3064683"/>
                <a:gd name="connsiteY3" fmla="*/ 1635052 h 3616833"/>
                <a:gd name="connsiteX4" fmla="*/ 2824 w 3064683"/>
                <a:gd name="connsiteY4" fmla="*/ 3383356 h 3616833"/>
                <a:gd name="connsiteX5" fmla="*/ 200287 w 3064683"/>
                <a:gd name="connsiteY5" fmla="*/ 3616833 h 3616833"/>
                <a:gd name="connsiteX6" fmla="*/ 764520 w 3064683"/>
                <a:gd name="connsiteY6" fmla="*/ 3616833 h 3616833"/>
                <a:gd name="connsiteX7" fmla="*/ 961982 w 3064683"/>
                <a:gd name="connsiteY7" fmla="*/ 3449812 h 3616833"/>
                <a:gd name="connsiteX8" fmla="*/ 1122279 w 3064683"/>
                <a:gd name="connsiteY8" fmla="*/ 2497122 h 3616833"/>
                <a:gd name="connsiteX9" fmla="*/ 1458616 w 3064683"/>
                <a:gd name="connsiteY9" fmla="*/ 2212639 h 3616833"/>
                <a:gd name="connsiteX10" fmla="*/ 1606844 w 3064683"/>
                <a:gd name="connsiteY10" fmla="*/ 2212639 h 3616833"/>
                <a:gd name="connsiteX11" fmla="*/ 3064683 w 3064683"/>
                <a:gd name="connsiteY11" fmla="*/ 754799 h 3616833"/>
                <a:gd name="connsiteX12" fmla="*/ 3064683 w 3064683"/>
                <a:gd name="connsiteY12" fmla="*/ 754799 h 3616833"/>
                <a:gd name="connsiteX13" fmla="*/ 2674816 w 3064683"/>
                <a:gd name="connsiteY13" fmla="*/ 0 h 361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64683" h="3616833">
                  <a:moveTo>
                    <a:pt x="2674816" y="0"/>
                  </a:moveTo>
                  <a:cubicBezTo>
                    <a:pt x="2573908" y="820855"/>
                    <a:pt x="1874296" y="1456468"/>
                    <a:pt x="1026171" y="1456468"/>
                  </a:cubicBezTo>
                  <a:lnTo>
                    <a:pt x="534062" y="1456468"/>
                  </a:lnTo>
                  <a:cubicBezTo>
                    <a:pt x="422991" y="1456468"/>
                    <a:pt x="327065" y="1530449"/>
                    <a:pt x="296975" y="1635052"/>
                  </a:cubicBezTo>
                  <a:lnTo>
                    <a:pt x="2824" y="3383356"/>
                  </a:lnTo>
                  <a:cubicBezTo>
                    <a:pt x="-17721" y="3505505"/>
                    <a:pt x="76434" y="3616833"/>
                    <a:pt x="200287" y="3616833"/>
                  </a:cubicBezTo>
                  <a:lnTo>
                    <a:pt x="764520" y="3616833"/>
                  </a:lnTo>
                  <a:cubicBezTo>
                    <a:pt x="862294" y="3616833"/>
                    <a:pt x="945771" y="3546224"/>
                    <a:pt x="961982" y="3449812"/>
                  </a:cubicBezTo>
                  <a:lnTo>
                    <a:pt x="1122279" y="2497122"/>
                  </a:lnTo>
                  <a:cubicBezTo>
                    <a:pt x="1149911" y="2332892"/>
                    <a:pt x="1292090" y="2212639"/>
                    <a:pt x="1458616" y="2212639"/>
                  </a:cubicBezTo>
                  <a:lnTo>
                    <a:pt x="1606844" y="2212639"/>
                  </a:lnTo>
                  <a:cubicBezTo>
                    <a:pt x="2411992" y="2212639"/>
                    <a:pt x="3064683" y="1559938"/>
                    <a:pt x="3064683" y="754799"/>
                  </a:cubicBezTo>
                  <a:lnTo>
                    <a:pt x="3064683" y="754799"/>
                  </a:lnTo>
                  <a:cubicBezTo>
                    <a:pt x="3064683" y="443246"/>
                    <a:pt x="2910683" y="167850"/>
                    <a:pt x="2674816" y="0"/>
                  </a:cubicBezTo>
                  <a:close/>
                </a:path>
              </a:pathLst>
            </a:custGeom>
            <a:solidFill>
              <a:srgbClr val="0085CC"/>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05478BFE-EE3E-96C3-F5DF-118AF527CA83}"/>
                </a:ext>
              </a:extLst>
            </p:cNvPr>
            <p:cNvSpPr/>
            <p:nvPr/>
          </p:nvSpPr>
          <p:spPr>
            <a:xfrm>
              <a:off x="5364794" y="2079336"/>
              <a:ext cx="2377849" cy="1806273"/>
            </a:xfrm>
            <a:custGeom>
              <a:avLst/>
              <a:gdLst>
                <a:gd name="connsiteX0" fmla="*/ 237096 w 2377849"/>
                <a:gd name="connsiteY0" fmla="*/ 1627699 h 1806273"/>
                <a:gd name="connsiteX1" fmla="*/ 729205 w 2377849"/>
                <a:gd name="connsiteY1" fmla="*/ 1627699 h 1806273"/>
                <a:gd name="connsiteX2" fmla="*/ 2377850 w 2377849"/>
                <a:gd name="connsiteY2" fmla="*/ 171241 h 1806273"/>
                <a:gd name="connsiteX3" fmla="*/ 1841687 w 2377849"/>
                <a:gd name="connsiteY3" fmla="*/ 0 h 1806273"/>
                <a:gd name="connsiteX4" fmla="*/ 557241 w 2377849"/>
                <a:gd name="connsiteY4" fmla="*/ 0 h 1806273"/>
                <a:gd name="connsiteX5" fmla="*/ 261871 w 2377849"/>
                <a:gd name="connsiteY5" fmla="*/ 249812 h 1806273"/>
                <a:gd name="connsiteX6" fmla="*/ 0 w 2377849"/>
                <a:gd name="connsiteY6" fmla="*/ 1806273 h 1806273"/>
                <a:gd name="connsiteX7" fmla="*/ 237096 w 2377849"/>
                <a:gd name="connsiteY7" fmla="*/ 1627699 h 180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7849" h="1806273">
                  <a:moveTo>
                    <a:pt x="237096" y="1627699"/>
                  </a:moveTo>
                  <a:lnTo>
                    <a:pt x="729205" y="1627699"/>
                  </a:lnTo>
                  <a:cubicBezTo>
                    <a:pt x="1577340" y="1627699"/>
                    <a:pt x="2276951" y="992086"/>
                    <a:pt x="2377850" y="171241"/>
                  </a:cubicBezTo>
                  <a:cubicBezTo>
                    <a:pt x="2226517" y="63551"/>
                    <a:pt x="2041579" y="0"/>
                    <a:pt x="1841687" y="0"/>
                  </a:cubicBezTo>
                  <a:lnTo>
                    <a:pt x="557241" y="0"/>
                  </a:lnTo>
                  <a:cubicBezTo>
                    <a:pt x="411004" y="0"/>
                    <a:pt x="286141" y="105604"/>
                    <a:pt x="261871" y="249812"/>
                  </a:cubicBezTo>
                  <a:lnTo>
                    <a:pt x="0" y="1806273"/>
                  </a:lnTo>
                  <a:cubicBezTo>
                    <a:pt x="30089" y="1701670"/>
                    <a:pt x="126025" y="1627699"/>
                    <a:pt x="237096" y="1627699"/>
                  </a:cubicBezTo>
                  <a:close/>
                </a:path>
              </a:pathLst>
            </a:custGeom>
            <a:solidFill>
              <a:srgbClr val="00186A"/>
            </a:solidFill>
            <a:ln w="9525" cap="flat">
              <a:noFill/>
              <a:prstDash val="solid"/>
              <a:miter/>
            </a:ln>
          </p:spPr>
          <p:txBody>
            <a:bodyPr rtlCol="0" anchor="ctr"/>
            <a:lstStyle/>
            <a:p>
              <a:endParaRPr lang="en-IN"/>
            </a:p>
          </p:txBody>
        </p:sp>
      </p:grpSp>
      <p:sp>
        <p:nvSpPr>
          <p:cNvPr id="6" name="TextBox 5">
            <a:extLst>
              <a:ext uri="{FF2B5EF4-FFF2-40B4-BE49-F238E27FC236}">
                <a16:creationId xmlns:a16="http://schemas.microsoft.com/office/drawing/2014/main" id="{372F7F40-BC1E-44CA-19DF-97F8BBB494C4}"/>
              </a:ext>
            </a:extLst>
          </p:cNvPr>
          <p:cNvSpPr txBox="1"/>
          <p:nvPr/>
        </p:nvSpPr>
        <p:spPr>
          <a:xfrm>
            <a:off x="288878" y="3552969"/>
            <a:ext cx="7087736" cy="1323439"/>
          </a:xfrm>
          <a:prstGeom prst="rect">
            <a:avLst/>
          </a:prstGeom>
          <a:solidFill>
            <a:schemeClr val="accent6">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ea typeface="Calibri"/>
                <a:cs typeface="Calibri"/>
              </a:rPr>
              <a:t>Positive Comment Example:</a:t>
            </a:r>
          </a:p>
          <a:p>
            <a:r>
              <a:rPr lang="en-US" sz="2000" b="1">
                <a:solidFill>
                  <a:schemeClr val="bg1"/>
                </a:solidFill>
                <a:ea typeface="Calibri"/>
                <a:cs typeface="Calibri"/>
              </a:rPr>
              <a:t>Comment</a:t>
            </a:r>
            <a:r>
              <a:rPr lang="en-US" sz="2000">
                <a:solidFill>
                  <a:schemeClr val="bg1"/>
                </a:solidFill>
                <a:ea typeface="Calibri"/>
                <a:cs typeface="Calibri"/>
              </a:rPr>
              <a:t>: </a:t>
            </a:r>
            <a:r>
              <a:rPr lang="en-US" sz="2000" i="1">
                <a:solidFill>
                  <a:schemeClr val="bg1"/>
                </a:solidFill>
                <a:ea typeface="Calibri"/>
                <a:cs typeface="Calibri"/>
              </a:rPr>
              <a:t>This is one of the funniest posts I’ve ever read.</a:t>
            </a:r>
            <a:endParaRPr lang="en-US" sz="2000">
              <a:solidFill>
                <a:schemeClr val="bg1"/>
              </a:solidFill>
              <a:ea typeface="Calibri"/>
              <a:cs typeface="Calibri"/>
            </a:endParaRPr>
          </a:p>
          <a:p>
            <a:r>
              <a:rPr lang="en-US" sz="2000" b="1">
                <a:solidFill>
                  <a:schemeClr val="bg1"/>
                </a:solidFill>
                <a:ea typeface="Calibri"/>
                <a:cs typeface="Calibri"/>
              </a:rPr>
              <a:t>Sentiment Analysis  Label</a:t>
            </a:r>
            <a:r>
              <a:rPr lang="en-US" sz="2000">
                <a:solidFill>
                  <a:schemeClr val="bg1"/>
                </a:solidFill>
                <a:ea typeface="Calibri"/>
                <a:cs typeface="Calibri"/>
              </a:rPr>
              <a:t>: "POSITIVE"</a:t>
            </a:r>
          </a:p>
          <a:p>
            <a:r>
              <a:rPr lang="en-US" sz="2000" b="1">
                <a:solidFill>
                  <a:schemeClr val="bg1"/>
                </a:solidFill>
                <a:ea typeface="Calibri"/>
                <a:cs typeface="Calibri"/>
              </a:rPr>
              <a:t>Negativity Score:</a:t>
            </a:r>
            <a:r>
              <a:rPr lang="en-US" sz="2000">
                <a:solidFill>
                  <a:schemeClr val="bg1"/>
                </a:solidFill>
                <a:ea typeface="Calibri"/>
                <a:cs typeface="Calibri"/>
              </a:rPr>
              <a:t> 0.001</a:t>
            </a:r>
            <a:endParaRPr lang="en-US" sz="2000">
              <a:solidFill>
                <a:schemeClr val="bg1"/>
              </a:solidFill>
            </a:endParaRPr>
          </a:p>
        </p:txBody>
      </p:sp>
      <p:sp>
        <p:nvSpPr>
          <p:cNvPr id="9" name="TextBox 8">
            <a:extLst>
              <a:ext uri="{FF2B5EF4-FFF2-40B4-BE49-F238E27FC236}">
                <a16:creationId xmlns:a16="http://schemas.microsoft.com/office/drawing/2014/main" id="{15184B94-E9A6-FC51-A408-D50E09875B42}"/>
              </a:ext>
            </a:extLst>
          </p:cNvPr>
          <p:cNvSpPr txBox="1"/>
          <p:nvPr/>
        </p:nvSpPr>
        <p:spPr>
          <a:xfrm>
            <a:off x="277504" y="5099714"/>
            <a:ext cx="7110482" cy="1631216"/>
          </a:xfrm>
          <a:prstGeom prst="rect">
            <a:avLst/>
          </a:prstGeom>
          <a:solidFill>
            <a:srgbClr val="FF45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ea typeface="Calibri"/>
                <a:cs typeface="Calibri"/>
              </a:rPr>
              <a:t>Negative Comment Example:</a:t>
            </a:r>
          </a:p>
          <a:p>
            <a:r>
              <a:rPr lang="en-US" sz="2000" b="1">
                <a:solidFill>
                  <a:schemeClr val="bg1"/>
                </a:solidFill>
                <a:ea typeface="Calibri"/>
                <a:cs typeface="Calibri"/>
              </a:rPr>
              <a:t>Comment</a:t>
            </a:r>
            <a:r>
              <a:rPr lang="en-US" sz="2000">
                <a:solidFill>
                  <a:schemeClr val="bg1"/>
                </a:solidFill>
                <a:ea typeface="Calibri"/>
                <a:cs typeface="Calibri"/>
              </a:rPr>
              <a:t>: </a:t>
            </a:r>
            <a:r>
              <a:rPr lang="en-US" sz="2000" i="1">
                <a:solidFill>
                  <a:schemeClr val="bg1"/>
                </a:solidFill>
                <a:ea typeface="+mn-lt"/>
                <a:cs typeface="+mn-lt"/>
              </a:rPr>
              <a:t>I hate you, don't want to interact with you and want you excluded from society</a:t>
            </a:r>
            <a:endParaRPr lang="en-US" sz="2000">
              <a:solidFill>
                <a:schemeClr val="bg1"/>
              </a:solidFill>
              <a:ea typeface="Calibri"/>
              <a:cs typeface="Calibri"/>
            </a:endParaRPr>
          </a:p>
          <a:p>
            <a:r>
              <a:rPr lang="en-US" sz="2000" b="1">
                <a:solidFill>
                  <a:schemeClr val="bg1"/>
                </a:solidFill>
                <a:ea typeface="Calibri"/>
                <a:cs typeface="Calibri"/>
              </a:rPr>
              <a:t>Sentiment Analysis  Label</a:t>
            </a:r>
            <a:r>
              <a:rPr lang="en-US" sz="2000">
                <a:solidFill>
                  <a:schemeClr val="bg1"/>
                </a:solidFill>
                <a:ea typeface="Calibri"/>
                <a:cs typeface="Calibri"/>
              </a:rPr>
              <a:t>: NEGATIVE</a:t>
            </a:r>
          </a:p>
          <a:p>
            <a:r>
              <a:rPr lang="en-US" sz="2000" b="1">
                <a:solidFill>
                  <a:schemeClr val="bg1"/>
                </a:solidFill>
                <a:ea typeface="Calibri"/>
                <a:cs typeface="Calibri"/>
              </a:rPr>
              <a:t>Negativity Score:</a:t>
            </a:r>
            <a:r>
              <a:rPr lang="en-US" sz="2000">
                <a:solidFill>
                  <a:schemeClr val="bg1"/>
                </a:solidFill>
                <a:ea typeface="Calibri"/>
                <a:cs typeface="Calibri"/>
              </a:rPr>
              <a:t> 0.99</a:t>
            </a:r>
            <a:endParaRPr lang="en-US" sz="2000">
              <a:solidFill>
                <a:schemeClr val="bg1"/>
              </a:solidFill>
            </a:endParaRPr>
          </a:p>
        </p:txBody>
      </p:sp>
      <p:sp>
        <p:nvSpPr>
          <p:cNvPr id="14" name="TextBox 13">
            <a:extLst>
              <a:ext uri="{FF2B5EF4-FFF2-40B4-BE49-F238E27FC236}">
                <a16:creationId xmlns:a16="http://schemas.microsoft.com/office/drawing/2014/main" id="{1FCE322F-A3AC-5DEC-478C-C0C042333F10}"/>
              </a:ext>
            </a:extLst>
          </p:cNvPr>
          <p:cNvSpPr txBox="1"/>
          <p:nvPr/>
        </p:nvSpPr>
        <p:spPr>
          <a:xfrm>
            <a:off x="2893326" y="1517177"/>
            <a:ext cx="530215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Calibri"/>
              <a:buChar char="-"/>
            </a:pPr>
            <a:r>
              <a:rPr lang="en-US" sz="2000">
                <a:solidFill>
                  <a:srgbClr val="ECECEC"/>
                </a:solidFill>
                <a:latin typeface="Calibri"/>
                <a:ea typeface="Calibri"/>
                <a:cs typeface="Calibri"/>
              </a:rPr>
              <a:t>DistilBERT model</a:t>
            </a:r>
          </a:p>
          <a:p>
            <a:pPr marL="342900" indent="-342900">
              <a:buFont typeface="Calibri"/>
              <a:buChar char="-"/>
            </a:pPr>
            <a:r>
              <a:rPr lang="en-US" sz="2000">
                <a:solidFill>
                  <a:srgbClr val="ECECEC"/>
                </a:solidFill>
                <a:ea typeface="+mn-lt"/>
                <a:cs typeface="+mn-lt"/>
              </a:rPr>
              <a:t>Assigned negativity score for each comment</a:t>
            </a:r>
          </a:p>
          <a:p>
            <a:pPr marL="342900" indent="-342900">
              <a:buFont typeface="Calibri"/>
              <a:buChar char="-"/>
            </a:pPr>
            <a:r>
              <a:rPr lang="en-US" sz="2000">
                <a:solidFill>
                  <a:srgbClr val="ECECEC"/>
                </a:solidFill>
                <a:ea typeface="+mn-lt"/>
                <a:cs typeface="+mn-lt"/>
              </a:rPr>
              <a:t>Computed the mean negativity score for each user by averaging the negativity scores of all comments made by the user</a:t>
            </a:r>
            <a:endParaRPr lang="en-US" sz="2000">
              <a:solidFill>
                <a:srgbClr val="ECECEC"/>
              </a:solidFill>
              <a:latin typeface="Calibri"/>
              <a:ea typeface="Calibri"/>
              <a:cs typeface="Calibri"/>
            </a:endParaRPr>
          </a:p>
        </p:txBody>
      </p:sp>
    </p:spTree>
    <p:extLst>
      <p:ext uri="{BB962C8B-B14F-4D97-AF65-F5344CB8AC3E}">
        <p14:creationId xmlns:p14="http://schemas.microsoft.com/office/powerpoint/2010/main" val="342644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nodeType="withEffect">
                                  <p:stCondLst>
                                    <p:cond delay="0"/>
                                  </p:stCondLst>
                                  <p:childTnLst>
                                    <p:animMotion origin="layout" path="M 1.875E-6 2.22222E-6 C 0.01002 0.21713 -0.07956 0.40833 -0.20091 0.42778 C -0.32162 0.44676 -0.42943 0.28565 -0.43998 0.06805 C -0.45039 -0.14861 -0.36042 -0.33982 -0.23972 -0.3588 C -0.1181 -0.37732 -0.01133 -0.2169 1.875E-6 2.22222E-6 Z " pathEditMode="fixed" rAng="15900000" ptsTypes="AAAAA">
                                      <p:cBhvr>
                                        <p:cTn id="6" dur="30000" fill="hold"/>
                                        <p:tgtEl>
                                          <p:spTgt spid="3"/>
                                        </p:tgtEl>
                                        <p:attrNameLst>
                                          <p:attrName>ppt_x</p:attrName>
                                          <p:attrName>ppt_y</p:attrName>
                                        </p:attrNameLst>
                                      </p:cBhvr>
                                      <p:rCtr x="-21992" y="3449"/>
                                    </p:animMotion>
                                  </p:childTnLst>
                                </p:cTn>
                              </p:par>
                              <p:par>
                                <p:cTn id="7" presetID="8" presetClass="emph" presetSubtype="0" repeatCount="indefinite" fill="hold" nodeType="withEffect">
                                  <p:stCondLst>
                                    <p:cond delay="0"/>
                                  </p:stCondLst>
                                  <p:childTnLst>
                                    <p:animRot by="21600000">
                                      <p:cBhvr>
                                        <p:cTn id="8" dur="1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030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4999E6-956B-48C0-7B6B-64E87B204749}"/>
              </a:ext>
            </a:extLst>
          </p:cNvPr>
          <p:cNvSpPr txBox="1"/>
          <p:nvPr/>
        </p:nvSpPr>
        <p:spPr>
          <a:xfrm>
            <a:off x="715422" y="624961"/>
            <a:ext cx="4170629" cy="830997"/>
          </a:xfrm>
          <a:prstGeom prst="rect">
            <a:avLst/>
          </a:prstGeom>
          <a:noFill/>
        </p:spPr>
        <p:txBody>
          <a:bodyPr wrap="none" lIns="91440" tIns="45720" rIns="91440" bIns="45720" rtlCol="0" anchor="t">
            <a:spAutoFit/>
          </a:bodyPr>
          <a:lstStyle/>
          <a:p>
            <a:r>
              <a:rPr lang="en-US" sz="4800" b="1" dirty="0">
                <a:solidFill>
                  <a:srgbClr val="FF4500"/>
                </a:solidFill>
              </a:rPr>
              <a:t>r/</a:t>
            </a:r>
            <a:r>
              <a:rPr lang="en-US" sz="4800" b="1" dirty="0">
                <a:solidFill>
                  <a:srgbClr val="ECF5F5"/>
                </a:solidFill>
              </a:rPr>
              <a:t>Visualizations</a:t>
            </a:r>
            <a:endParaRPr lang="en-IN" sz="4800" b="1" dirty="0">
              <a:solidFill>
                <a:srgbClr val="ECF5F5"/>
              </a:solidFill>
            </a:endParaRPr>
          </a:p>
        </p:txBody>
      </p:sp>
      <p:sp>
        <p:nvSpPr>
          <p:cNvPr id="7" name="Oval 6">
            <a:extLst>
              <a:ext uri="{FF2B5EF4-FFF2-40B4-BE49-F238E27FC236}">
                <a16:creationId xmlns:a16="http://schemas.microsoft.com/office/drawing/2014/main" id="{1B0E2C84-2B9C-BC6C-BFE1-EE04B7FADA2E}"/>
              </a:ext>
            </a:extLst>
          </p:cNvPr>
          <p:cNvSpPr/>
          <p:nvPr/>
        </p:nvSpPr>
        <p:spPr>
          <a:xfrm rot="3816187">
            <a:off x="-1260906" y="3195328"/>
            <a:ext cx="5314950" cy="5314950"/>
          </a:xfrm>
          <a:prstGeom prst="ellipse">
            <a:avLst/>
          </a:prstGeom>
          <a:solidFill>
            <a:srgbClr val="D7D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C20BF6C5-09FD-9F52-984F-46D0C9F2F7AB}"/>
              </a:ext>
            </a:extLst>
          </p:cNvPr>
          <p:cNvGrpSpPr/>
          <p:nvPr/>
        </p:nvGrpSpPr>
        <p:grpSpPr>
          <a:xfrm rot="12384857">
            <a:off x="3247156" y="4945717"/>
            <a:ext cx="1619250" cy="1847896"/>
            <a:chOff x="8206863" y="566411"/>
            <a:chExt cx="1619250" cy="1847896"/>
          </a:xfrm>
        </p:grpSpPr>
        <p:sp>
          <p:nvSpPr>
            <p:cNvPr id="14" name="Oval 13">
              <a:extLst>
                <a:ext uri="{FF2B5EF4-FFF2-40B4-BE49-F238E27FC236}">
                  <a16:creationId xmlns:a16="http://schemas.microsoft.com/office/drawing/2014/main" id="{AE5DE0D1-7189-30C8-988E-428E986A0DC2}"/>
                </a:ext>
              </a:extLst>
            </p:cNvPr>
            <p:cNvSpPr/>
            <p:nvPr/>
          </p:nvSpPr>
          <p:spPr>
            <a:xfrm rot="8100000">
              <a:off x="8206863" y="566411"/>
              <a:ext cx="1619250" cy="1619250"/>
            </a:xfrm>
            <a:prstGeom prst="ellipse">
              <a:avLst/>
            </a:prstGeom>
            <a:solidFill>
              <a:srgbClr val="FF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0231E4C5-4A9C-01F2-7B64-32BE6C9A3DC1}"/>
                </a:ext>
              </a:extLst>
            </p:cNvPr>
            <p:cNvSpPr/>
            <p:nvPr/>
          </p:nvSpPr>
          <p:spPr>
            <a:xfrm rot="8100000">
              <a:off x="9123200" y="1899055"/>
              <a:ext cx="515252" cy="515252"/>
            </a:xfrm>
            <a:prstGeom prst="ellipse">
              <a:avLst/>
            </a:prstGeom>
            <a:solidFill>
              <a:srgbClr val="EC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 name="Picture 4" descr="A red and green lines and dots&#10;&#10;Description automatically generated">
            <a:extLst>
              <a:ext uri="{FF2B5EF4-FFF2-40B4-BE49-F238E27FC236}">
                <a16:creationId xmlns:a16="http://schemas.microsoft.com/office/drawing/2014/main" id="{68097383-F73E-281A-AA62-BB927854441A}"/>
              </a:ext>
            </a:extLst>
          </p:cNvPr>
          <p:cNvPicPr>
            <a:picLocks noChangeAspect="1"/>
          </p:cNvPicPr>
          <p:nvPr/>
        </p:nvPicPr>
        <p:blipFill>
          <a:blip r:embed="rId3"/>
          <a:stretch>
            <a:fillRect/>
          </a:stretch>
        </p:blipFill>
        <p:spPr>
          <a:xfrm>
            <a:off x="1614985" y="655772"/>
            <a:ext cx="12976746" cy="6410812"/>
          </a:xfrm>
          <a:prstGeom prst="rect">
            <a:avLst/>
          </a:prstGeom>
        </p:spPr>
      </p:pic>
      <p:sp>
        <p:nvSpPr>
          <p:cNvPr id="8" name="TextBox 7">
            <a:extLst>
              <a:ext uri="{FF2B5EF4-FFF2-40B4-BE49-F238E27FC236}">
                <a16:creationId xmlns:a16="http://schemas.microsoft.com/office/drawing/2014/main" id="{EC6CA211-AB08-908C-1694-BCDA1E51A6A0}"/>
              </a:ext>
            </a:extLst>
          </p:cNvPr>
          <p:cNvSpPr txBox="1"/>
          <p:nvPr/>
        </p:nvSpPr>
        <p:spPr>
          <a:xfrm>
            <a:off x="715422" y="1716782"/>
            <a:ext cx="3684407" cy="646331"/>
          </a:xfrm>
          <a:prstGeom prst="rect">
            <a:avLst/>
          </a:prstGeom>
          <a:noFill/>
        </p:spPr>
        <p:txBody>
          <a:bodyPr wrap="none" lIns="91440" tIns="45720" rIns="91440" bIns="45720" rtlCol="0" anchor="t">
            <a:spAutoFit/>
          </a:bodyPr>
          <a:lstStyle/>
          <a:p>
            <a:r>
              <a:rPr lang="en-US" sz="3600" b="1" i="1">
                <a:solidFill>
                  <a:schemeClr val="bg1"/>
                </a:solidFill>
                <a:ea typeface="Calibri"/>
                <a:cs typeface="Calibri"/>
              </a:rPr>
              <a:t>Force Atlas Layout</a:t>
            </a:r>
          </a:p>
        </p:txBody>
      </p:sp>
    </p:spTree>
    <p:extLst>
      <p:ext uri="{BB962C8B-B14F-4D97-AF65-F5344CB8AC3E}">
        <p14:creationId xmlns:p14="http://schemas.microsoft.com/office/powerpoint/2010/main" val="263055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nodeType="withEffect">
                                  <p:stCondLst>
                                    <p:cond delay="0"/>
                                  </p:stCondLst>
                                  <p:childTnLst>
                                    <p:animMotion origin="layout" path="M -0.00416 0.10301 C -0.03633 0.31319 -0.15755 0.43819 -0.27513 0.3824 C -0.39232 0.32777 -0.46237 0.11041 -0.43073 -0.1007 C -0.39883 -0.31042 -0.27747 -0.43473 -0.16041 -0.3801 C -0.04271 -0.32269 0.02709 -0.10741 -0.00416 0.10301 Z " pathEditMode="fixed" rAng="17100000" ptsTypes="AAAAA">
                                      <p:cBhvr>
                                        <p:cTn id="6" dur="30000" spd="-100000" fill="hold"/>
                                        <p:tgtEl>
                                          <p:spTgt spid="11"/>
                                        </p:tgtEl>
                                        <p:attrNameLst>
                                          <p:attrName>ppt_x</p:attrName>
                                          <p:attrName>ppt_y</p:attrName>
                                        </p:attrNameLst>
                                      </p:cBhvr>
                                      <p:rCtr x="-21328" y="-10162"/>
                                    </p:animMotion>
                                  </p:childTnLst>
                                </p:cTn>
                              </p:par>
                              <p:par>
                                <p:cTn id="7" presetID="8" presetClass="emph" presetSubtype="0" repeatCount="indefinite" fill="hold" nodeType="withEffect">
                                  <p:stCondLst>
                                    <p:cond delay="0"/>
                                  </p:stCondLst>
                                  <p:childTnLst>
                                    <p:animRot by="21600000">
                                      <p:cBhvr>
                                        <p:cTn id="8" dur="10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030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4999E6-956B-48C0-7B6B-64E87B204749}"/>
              </a:ext>
            </a:extLst>
          </p:cNvPr>
          <p:cNvSpPr txBox="1"/>
          <p:nvPr/>
        </p:nvSpPr>
        <p:spPr>
          <a:xfrm>
            <a:off x="715422" y="624961"/>
            <a:ext cx="4170629" cy="830997"/>
          </a:xfrm>
          <a:prstGeom prst="rect">
            <a:avLst/>
          </a:prstGeom>
          <a:noFill/>
        </p:spPr>
        <p:txBody>
          <a:bodyPr wrap="none" lIns="91440" tIns="45720" rIns="91440" bIns="45720" rtlCol="0" anchor="t">
            <a:spAutoFit/>
          </a:bodyPr>
          <a:lstStyle/>
          <a:p>
            <a:r>
              <a:rPr lang="en-US" sz="4800" b="1" dirty="0">
                <a:solidFill>
                  <a:srgbClr val="FF4500"/>
                </a:solidFill>
              </a:rPr>
              <a:t>r/</a:t>
            </a:r>
            <a:r>
              <a:rPr lang="en-US" sz="4800" b="1" dirty="0">
                <a:solidFill>
                  <a:srgbClr val="ECF5F5"/>
                </a:solidFill>
              </a:rPr>
              <a:t>Visualizations</a:t>
            </a:r>
            <a:endParaRPr lang="en-IN" sz="4800" b="1" dirty="0">
              <a:solidFill>
                <a:srgbClr val="ECF5F5"/>
              </a:solidFill>
            </a:endParaRPr>
          </a:p>
        </p:txBody>
      </p:sp>
      <p:sp>
        <p:nvSpPr>
          <p:cNvPr id="7" name="Oval 6">
            <a:extLst>
              <a:ext uri="{FF2B5EF4-FFF2-40B4-BE49-F238E27FC236}">
                <a16:creationId xmlns:a16="http://schemas.microsoft.com/office/drawing/2014/main" id="{1B0E2C84-2B9C-BC6C-BFE1-EE04B7FADA2E}"/>
              </a:ext>
            </a:extLst>
          </p:cNvPr>
          <p:cNvSpPr/>
          <p:nvPr/>
        </p:nvSpPr>
        <p:spPr>
          <a:xfrm rot="3816187">
            <a:off x="-1260906" y="3195328"/>
            <a:ext cx="5314950" cy="5314950"/>
          </a:xfrm>
          <a:prstGeom prst="ellipse">
            <a:avLst/>
          </a:prstGeom>
          <a:solidFill>
            <a:srgbClr val="D7D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C20BF6C5-09FD-9F52-984F-46D0C9F2F7AB}"/>
              </a:ext>
            </a:extLst>
          </p:cNvPr>
          <p:cNvGrpSpPr/>
          <p:nvPr/>
        </p:nvGrpSpPr>
        <p:grpSpPr>
          <a:xfrm rot="12384857">
            <a:off x="3247156" y="4945717"/>
            <a:ext cx="1619250" cy="1847896"/>
            <a:chOff x="8206863" y="566411"/>
            <a:chExt cx="1619250" cy="1847896"/>
          </a:xfrm>
        </p:grpSpPr>
        <p:sp>
          <p:nvSpPr>
            <p:cNvPr id="14" name="Oval 13">
              <a:extLst>
                <a:ext uri="{FF2B5EF4-FFF2-40B4-BE49-F238E27FC236}">
                  <a16:creationId xmlns:a16="http://schemas.microsoft.com/office/drawing/2014/main" id="{AE5DE0D1-7189-30C8-988E-428E986A0DC2}"/>
                </a:ext>
              </a:extLst>
            </p:cNvPr>
            <p:cNvSpPr/>
            <p:nvPr/>
          </p:nvSpPr>
          <p:spPr>
            <a:xfrm rot="8100000">
              <a:off x="8206863" y="566411"/>
              <a:ext cx="1619250" cy="1619250"/>
            </a:xfrm>
            <a:prstGeom prst="ellipse">
              <a:avLst/>
            </a:prstGeom>
            <a:solidFill>
              <a:srgbClr val="FF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0231E4C5-4A9C-01F2-7B64-32BE6C9A3DC1}"/>
                </a:ext>
              </a:extLst>
            </p:cNvPr>
            <p:cNvSpPr/>
            <p:nvPr/>
          </p:nvSpPr>
          <p:spPr>
            <a:xfrm rot="8100000">
              <a:off x="9123200" y="1899055"/>
              <a:ext cx="515252" cy="515252"/>
            </a:xfrm>
            <a:prstGeom prst="ellipse">
              <a:avLst/>
            </a:prstGeom>
            <a:solidFill>
              <a:srgbClr val="EC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 name="Picture 1" descr="A red and green string ball&#10;&#10;Description automatically generated">
            <a:extLst>
              <a:ext uri="{FF2B5EF4-FFF2-40B4-BE49-F238E27FC236}">
                <a16:creationId xmlns:a16="http://schemas.microsoft.com/office/drawing/2014/main" id="{A82220A8-41F2-5C6B-C0D0-30E2DA5A35E9}"/>
              </a:ext>
            </a:extLst>
          </p:cNvPr>
          <p:cNvPicPr>
            <a:picLocks noChangeAspect="1"/>
          </p:cNvPicPr>
          <p:nvPr/>
        </p:nvPicPr>
        <p:blipFill>
          <a:blip r:embed="rId2"/>
          <a:stretch>
            <a:fillRect/>
          </a:stretch>
        </p:blipFill>
        <p:spPr>
          <a:xfrm>
            <a:off x="2206388" y="485175"/>
            <a:ext cx="13488537" cy="6581410"/>
          </a:xfrm>
          <a:prstGeom prst="rect">
            <a:avLst/>
          </a:prstGeom>
        </p:spPr>
      </p:pic>
      <p:sp>
        <p:nvSpPr>
          <p:cNvPr id="5" name="TextBox 4">
            <a:extLst>
              <a:ext uri="{FF2B5EF4-FFF2-40B4-BE49-F238E27FC236}">
                <a16:creationId xmlns:a16="http://schemas.microsoft.com/office/drawing/2014/main" id="{5F7C3B65-6F2D-3B78-BE75-005236280120}"/>
              </a:ext>
            </a:extLst>
          </p:cNvPr>
          <p:cNvSpPr txBox="1"/>
          <p:nvPr/>
        </p:nvSpPr>
        <p:spPr>
          <a:xfrm>
            <a:off x="1397810" y="1637170"/>
            <a:ext cx="3035831" cy="646331"/>
          </a:xfrm>
          <a:prstGeom prst="rect">
            <a:avLst/>
          </a:prstGeom>
          <a:noFill/>
        </p:spPr>
        <p:txBody>
          <a:bodyPr wrap="none" lIns="91440" tIns="45720" rIns="91440" bIns="45720" rtlCol="0" anchor="t">
            <a:spAutoFit/>
          </a:bodyPr>
          <a:lstStyle/>
          <a:p>
            <a:r>
              <a:rPr lang="en-US" sz="3600" b="1" i="1">
                <a:solidFill>
                  <a:schemeClr val="bg1"/>
                </a:solidFill>
                <a:ea typeface="Calibri"/>
                <a:cs typeface="Calibri"/>
              </a:rPr>
              <a:t>Circular Layout</a:t>
            </a:r>
          </a:p>
        </p:txBody>
      </p:sp>
    </p:spTree>
    <p:extLst>
      <p:ext uri="{BB962C8B-B14F-4D97-AF65-F5344CB8AC3E}">
        <p14:creationId xmlns:p14="http://schemas.microsoft.com/office/powerpoint/2010/main" val="243280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nodeType="withEffect">
                                  <p:stCondLst>
                                    <p:cond delay="0"/>
                                  </p:stCondLst>
                                  <p:childTnLst>
                                    <p:animMotion origin="layout" path="M -0.00416 0.10301 C -0.03633 0.31319 -0.15755 0.43819 -0.27513 0.3824 C -0.39232 0.32777 -0.46237 0.11041 -0.43073 -0.1007 C -0.39883 -0.31042 -0.27747 -0.43473 -0.16041 -0.3801 C -0.04271 -0.32269 0.02709 -0.10741 -0.00416 0.10301 Z " pathEditMode="fixed" rAng="17100000" ptsTypes="AAAAA">
                                      <p:cBhvr>
                                        <p:cTn id="6" dur="30000" spd="-100000" fill="hold"/>
                                        <p:tgtEl>
                                          <p:spTgt spid="11"/>
                                        </p:tgtEl>
                                        <p:attrNameLst>
                                          <p:attrName>ppt_x</p:attrName>
                                          <p:attrName>ppt_y</p:attrName>
                                        </p:attrNameLst>
                                      </p:cBhvr>
                                      <p:rCtr x="-21328" y="-10162"/>
                                    </p:animMotion>
                                  </p:childTnLst>
                                </p:cTn>
                              </p:par>
                              <p:par>
                                <p:cTn id="7" presetID="8" presetClass="emph" presetSubtype="0" repeatCount="indefinite" fill="hold" nodeType="withEffect">
                                  <p:stCondLst>
                                    <p:cond delay="0"/>
                                  </p:stCondLst>
                                  <p:childTnLst>
                                    <p:animRot by="21600000">
                                      <p:cBhvr>
                                        <p:cTn id="8" dur="10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030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4999E6-956B-48C0-7B6B-64E87B204749}"/>
              </a:ext>
            </a:extLst>
          </p:cNvPr>
          <p:cNvSpPr txBox="1"/>
          <p:nvPr/>
        </p:nvSpPr>
        <p:spPr>
          <a:xfrm>
            <a:off x="715422" y="624961"/>
            <a:ext cx="4170629" cy="830997"/>
          </a:xfrm>
          <a:prstGeom prst="rect">
            <a:avLst/>
          </a:prstGeom>
          <a:noFill/>
        </p:spPr>
        <p:txBody>
          <a:bodyPr wrap="none" lIns="91440" tIns="45720" rIns="91440" bIns="45720" rtlCol="0" anchor="t">
            <a:spAutoFit/>
          </a:bodyPr>
          <a:lstStyle/>
          <a:p>
            <a:r>
              <a:rPr lang="en-US" sz="4800" b="1" dirty="0">
                <a:solidFill>
                  <a:srgbClr val="FF4500"/>
                </a:solidFill>
              </a:rPr>
              <a:t>r/</a:t>
            </a:r>
            <a:r>
              <a:rPr lang="en-US" sz="4800" b="1" dirty="0">
                <a:solidFill>
                  <a:srgbClr val="ECF5F5"/>
                </a:solidFill>
              </a:rPr>
              <a:t>Visualizations</a:t>
            </a:r>
            <a:endParaRPr lang="en-IN" sz="4800" b="1" dirty="0">
              <a:solidFill>
                <a:srgbClr val="ECF5F5"/>
              </a:solidFill>
            </a:endParaRPr>
          </a:p>
        </p:txBody>
      </p:sp>
      <p:sp>
        <p:nvSpPr>
          <p:cNvPr id="7" name="Oval 6">
            <a:extLst>
              <a:ext uri="{FF2B5EF4-FFF2-40B4-BE49-F238E27FC236}">
                <a16:creationId xmlns:a16="http://schemas.microsoft.com/office/drawing/2014/main" id="{1B0E2C84-2B9C-BC6C-BFE1-EE04B7FADA2E}"/>
              </a:ext>
            </a:extLst>
          </p:cNvPr>
          <p:cNvSpPr/>
          <p:nvPr/>
        </p:nvSpPr>
        <p:spPr>
          <a:xfrm rot="3816187">
            <a:off x="-1260906" y="3195328"/>
            <a:ext cx="5314950" cy="5314950"/>
          </a:xfrm>
          <a:prstGeom prst="ellipse">
            <a:avLst/>
          </a:prstGeom>
          <a:solidFill>
            <a:srgbClr val="D7D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C20BF6C5-09FD-9F52-984F-46D0C9F2F7AB}"/>
              </a:ext>
            </a:extLst>
          </p:cNvPr>
          <p:cNvGrpSpPr/>
          <p:nvPr/>
        </p:nvGrpSpPr>
        <p:grpSpPr>
          <a:xfrm rot="12384857">
            <a:off x="3247156" y="4945717"/>
            <a:ext cx="1619250" cy="1847896"/>
            <a:chOff x="8206863" y="566411"/>
            <a:chExt cx="1619250" cy="1847896"/>
          </a:xfrm>
        </p:grpSpPr>
        <p:sp>
          <p:nvSpPr>
            <p:cNvPr id="14" name="Oval 13">
              <a:extLst>
                <a:ext uri="{FF2B5EF4-FFF2-40B4-BE49-F238E27FC236}">
                  <a16:creationId xmlns:a16="http://schemas.microsoft.com/office/drawing/2014/main" id="{AE5DE0D1-7189-30C8-988E-428E986A0DC2}"/>
                </a:ext>
              </a:extLst>
            </p:cNvPr>
            <p:cNvSpPr/>
            <p:nvPr/>
          </p:nvSpPr>
          <p:spPr>
            <a:xfrm rot="8100000">
              <a:off x="8206863" y="566411"/>
              <a:ext cx="1619250" cy="1619250"/>
            </a:xfrm>
            <a:prstGeom prst="ellipse">
              <a:avLst/>
            </a:prstGeom>
            <a:solidFill>
              <a:srgbClr val="FF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0231E4C5-4A9C-01F2-7B64-32BE6C9A3DC1}"/>
                </a:ext>
              </a:extLst>
            </p:cNvPr>
            <p:cNvSpPr/>
            <p:nvPr/>
          </p:nvSpPr>
          <p:spPr>
            <a:xfrm rot="8100000">
              <a:off x="9123200" y="1899055"/>
              <a:ext cx="515252" cy="515252"/>
            </a:xfrm>
            <a:prstGeom prst="ellipse">
              <a:avLst/>
            </a:prstGeom>
            <a:solidFill>
              <a:srgbClr val="EC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 name="Picture 3" descr="A red and green lines and dots&#10;&#10;Description automatically generated">
            <a:extLst>
              <a:ext uri="{FF2B5EF4-FFF2-40B4-BE49-F238E27FC236}">
                <a16:creationId xmlns:a16="http://schemas.microsoft.com/office/drawing/2014/main" id="{DB856692-DF96-C8F3-8E51-C958080BCC6B}"/>
              </a:ext>
            </a:extLst>
          </p:cNvPr>
          <p:cNvPicPr>
            <a:picLocks noChangeAspect="1"/>
          </p:cNvPicPr>
          <p:nvPr/>
        </p:nvPicPr>
        <p:blipFill>
          <a:blip r:embed="rId2"/>
          <a:stretch>
            <a:fillRect/>
          </a:stretch>
        </p:blipFill>
        <p:spPr>
          <a:xfrm>
            <a:off x="1410270" y="178101"/>
            <a:ext cx="14023073" cy="6888484"/>
          </a:xfrm>
          <a:prstGeom prst="rect">
            <a:avLst/>
          </a:prstGeom>
        </p:spPr>
      </p:pic>
      <p:sp>
        <p:nvSpPr>
          <p:cNvPr id="9" name="TextBox 8">
            <a:extLst>
              <a:ext uri="{FF2B5EF4-FFF2-40B4-BE49-F238E27FC236}">
                <a16:creationId xmlns:a16="http://schemas.microsoft.com/office/drawing/2014/main" id="{958EFD63-24D9-B25C-CFB1-52667E7C5EEE}"/>
              </a:ext>
            </a:extLst>
          </p:cNvPr>
          <p:cNvSpPr txBox="1"/>
          <p:nvPr/>
        </p:nvSpPr>
        <p:spPr>
          <a:xfrm>
            <a:off x="1318198" y="1637170"/>
            <a:ext cx="3196709" cy="646331"/>
          </a:xfrm>
          <a:prstGeom prst="rect">
            <a:avLst/>
          </a:prstGeom>
          <a:noFill/>
        </p:spPr>
        <p:txBody>
          <a:bodyPr wrap="none" lIns="91440" tIns="45720" rIns="91440" bIns="45720" rtlCol="0" anchor="t">
            <a:spAutoFit/>
          </a:bodyPr>
          <a:lstStyle/>
          <a:p>
            <a:r>
              <a:rPr lang="en-US" sz="3600" b="1" i="1">
                <a:solidFill>
                  <a:schemeClr val="bg1"/>
                </a:solidFill>
                <a:ea typeface="Calibri"/>
                <a:cs typeface="Calibri"/>
              </a:rPr>
              <a:t>Random Layout</a:t>
            </a:r>
          </a:p>
        </p:txBody>
      </p:sp>
    </p:spTree>
    <p:extLst>
      <p:ext uri="{BB962C8B-B14F-4D97-AF65-F5344CB8AC3E}">
        <p14:creationId xmlns:p14="http://schemas.microsoft.com/office/powerpoint/2010/main" val="3468583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nodeType="withEffect">
                                  <p:stCondLst>
                                    <p:cond delay="0"/>
                                  </p:stCondLst>
                                  <p:childTnLst>
                                    <p:animMotion origin="layout" path="M -0.00416 0.10301 C -0.03633 0.31319 -0.15755 0.43819 -0.27513 0.3824 C -0.39232 0.32777 -0.46237 0.11041 -0.43073 -0.1007 C -0.39883 -0.31042 -0.27747 -0.43473 -0.16041 -0.3801 C -0.04271 -0.32269 0.02709 -0.10741 -0.00416 0.10301 Z " pathEditMode="fixed" rAng="17100000" ptsTypes="AAAAA">
                                      <p:cBhvr>
                                        <p:cTn id="6" dur="30000" spd="-100000" fill="hold"/>
                                        <p:tgtEl>
                                          <p:spTgt spid="11"/>
                                        </p:tgtEl>
                                        <p:attrNameLst>
                                          <p:attrName>ppt_x</p:attrName>
                                          <p:attrName>ppt_y</p:attrName>
                                        </p:attrNameLst>
                                      </p:cBhvr>
                                      <p:rCtr x="-21328" y="-10162"/>
                                    </p:animMotion>
                                  </p:childTnLst>
                                </p:cTn>
                              </p:par>
                              <p:par>
                                <p:cTn id="7" presetID="8" presetClass="emph" presetSubtype="0" repeatCount="indefinite" fill="hold" nodeType="withEffect">
                                  <p:stCondLst>
                                    <p:cond delay="0"/>
                                  </p:stCondLst>
                                  <p:childTnLst>
                                    <p:animRot by="21600000">
                                      <p:cBhvr>
                                        <p:cTn id="8" dur="10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2030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4999E6-956B-48C0-7B6B-64E87B204749}"/>
              </a:ext>
            </a:extLst>
          </p:cNvPr>
          <p:cNvSpPr txBox="1"/>
          <p:nvPr/>
        </p:nvSpPr>
        <p:spPr>
          <a:xfrm>
            <a:off x="4246022" y="205861"/>
            <a:ext cx="4170629" cy="830997"/>
          </a:xfrm>
          <a:prstGeom prst="rect">
            <a:avLst/>
          </a:prstGeom>
          <a:noFill/>
        </p:spPr>
        <p:txBody>
          <a:bodyPr wrap="none" lIns="91440" tIns="45720" rIns="91440" bIns="45720" rtlCol="0" anchor="t">
            <a:spAutoFit/>
          </a:bodyPr>
          <a:lstStyle/>
          <a:p>
            <a:r>
              <a:rPr lang="en-US" sz="4800" b="1" dirty="0">
                <a:solidFill>
                  <a:srgbClr val="FF4500"/>
                </a:solidFill>
              </a:rPr>
              <a:t>r/</a:t>
            </a:r>
            <a:r>
              <a:rPr lang="en-US" sz="4800" b="1" dirty="0">
                <a:solidFill>
                  <a:srgbClr val="ECF5F5"/>
                </a:solidFill>
              </a:rPr>
              <a:t>Visualizations</a:t>
            </a:r>
            <a:endParaRPr lang="en-IN" sz="4800" b="1" dirty="0">
              <a:solidFill>
                <a:srgbClr val="ECF5F5"/>
              </a:solidFill>
            </a:endParaRPr>
          </a:p>
        </p:txBody>
      </p:sp>
      <p:sp>
        <p:nvSpPr>
          <p:cNvPr id="7" name="Oval 6">
            <a:extLst>
              <a:ext uri="{FF2B5EF4-FFF2-40B4-BE49-F238E27FC236}">
                <a16:creationId xmlns:a16="http://schemas.microsoft.com/office/drawing/2014/main" id="{1B0E2C84-2B9C-BC6C-BFE1-EE04B7FADA2E}"/>
              </a:ext>
            </a:extLst>
          </p:cNvPr>
          <p:cNvSpPr/>
          <p:nvPr/>
        </p:nvSpPr>
        <p:spPr>
          <a:xfrm rot="3816187">
            <a:off x="-1260906" y="3195328"/>
            <a:ext cx="5314950" cy="5314950"/>
          </a:xfrm>
          <a:prstGeom prst="ellipse">
            <a:avLst/>
          </a:prstGeom>
          <a:solidFill>
            <a:srgbClr val="D7D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C20BF6C5-09FD-9F52-984F-46D0C9F2F7AB}"/>
              </a:ext>
            </a:extLst>
          </p:cNvPr>
          <p:cNvGrpSpPr/>
          <p:nvPr/>
        </p:nvGrpSpPr>
        <p:grpSpPr>
          <a:xfrm rot="12384857">
            <a:off x="3247156" y="4945717"/>
            <a:ext cx="1619250" cy="1847896"/>
            <a:chOff x="8206863" y="566411"/>
            <a:chExt cx="1619250" cy="1847896"/>
          </a:xfrm>
        </p:grpSpPr>
        <p:sp>
          <p:nvSpPr>
            <p:cNvPr id="14" name="Oval 13">
              <a:extLst>
                <a:ext uri="{FF2B5EF4-FFF2-40B4-BE49-F238E27FC236}">
                  <a16:creationId xmlns:a16="http://schemas.microsoft.com/office/drawing/2014/main" id="{AE5DE0D1-7189-30C8-988E-428E986A0DC2}"/>
                </a:ext>
              </a:extLst>
            </p:cNvPr>
            <p:cNvSpPr/>
            <p:nvPr/>
          </p:nvSpPr>
          <p:spPr>
            <a:xfrm rot="8100000">
              <a:off x="8206863" y="566411"/>
              <a:ext cx="1619250" cy="1619250"/>
            </a:xfrm>
            <a:prstGeom prst="ellipse">
              <a:avLst/>
            </a:prstGeom>
            <a:solidFill>
              <a:srgbClr val="FF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0231E4C5-4A9C-01F2-7B64-32BE6C9A3DC1}"/>
                </a:ext>
              </a:extLst>
            </p:cNvPr>
            <p:cNvSpPr/>
            <p:nvPr/>
          </p:nvSpPr>
          <p:spPr>
            <a:xfrm rot="8100000">
              <a:off x="9123200" y="1899055"/>
              <a:ext cx="515252" cy="515252"/>
            </a:xfrm>
            <a:prstGeom prst="ellipse">
              <a:avLst/>
            </a:prstGeom>
            <a:solidFill>
              <a:srgbClr val="EC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958EFD63-24D9-B25C-CFB1-52667E7C5EEE}"/>
              </a:ext>
            </a:extLst>
          </p:cNvPr>
          <p:cNvSpPr txBox="1"/>
          <p:nvPr/>
        </p:nvSpPr>
        <p:spPr>
          <a:xfrm>
            <a:off x="264098" y="2284870"/>
            <a:ext cx="2790059" cy="523220"/>
          </a:xfrm>
          <a:prstGeom prst="rect">
            <a:avLst/>
          </a:prstGeom>
          <a:noFill/>
        </p:spPr>
        <p:txBody>
          <a:bodyPr wrap="none" lIns="91440" tIns="45720" rIns="91440" bIns="45720" rtlCol="0" anchor="t">
            <a:spAutoFit/>
          </a:bodyPr>
          <a:lstStyle/>
          <a:p>
            <a:r>
              <a:rPr lang="en-US" sz="2800" b="1" dirty="0">
                <a:solidFill>
                  <a:schemeClr val="bg1"/>
                </a:solidFill>
                <a:ea typeface="+mn-lt"/>
                <a:cs typeface="+mn-lt"/>
              </a:rPr>
              <a:t>Node Degree Size</a:t>
            </a:r>
            <a:endParaRPr lang="en-US" sz="2800" b="1">
              <a:solidFill>
                <a:schemeClr val="bg1"/>
              </a:solidFill>
              <a:ea typeface="Calibri"/>
              <a:cs typeface="Calibri"/>
            </a:endParaRPr>
          </a:p>
        </p:txBody>
      </p:sp>
      <p:pic>
        <p:nvPicPr>
          <p:cNvPr id="2" name="Picture 1">
            <a:extLst>
              <a:ext uri="{FF2B5EF4-FFF2-40B4-BE49-F238E27FC236}">
                <a16:creationId xmlns:a16="http://schemas.microsoft.com/office/drawing/2014/main" id="{4E7092B8-F36E-19B4-627D-1B2631EF19A4}"/>
              </a:ext>
            </a:extLst>
          </p:cNvPr>
          <p:cNvPicPr>
            <a:picLocks noChangeAspect="1"/>
          </p:cNvPicPr>
          <p:nvPr/>
        </p:nvPicPr>
        <p:blipFill>
          <a:blip r:embed="rId2"/>
          <a:stretch>
            <a:fillRect/>
          </a:stretch>
        </p:blipFill>
        <p:spPr>
          <a:xfrm>
            <a:off x="-2922" y="2921000"/>
            <a:ext cx="4031743" cy="3937000"/>
          </a:xfrm>
          <a:prstGeom prst="rect">
            <a:avLst/>
          </a:prstGeom>
        </p:spPr>
      </p:pic>
      <p:pic>
        <p:nvPicPr>
          <p:cNvPr id="5" name="Picture 4" descr="A colorful dots and lines&#10;&#10;Description automatically generated">
            <a:extLst>
              <a:ext uri="{FF2B5EF4-FFF2-40B4-BE49-F238E27FC236}">
                <a16:creationId xmlns:a16="http://schemas.microsoft.com/office/drawing/2014/main" id="{2D4AC1CE-904E-CC54-1B1D-AB5BC0E0D30B}"/>
              </a:ext>
            </a:extLst>
          </p:cNvPr>
          <p:cNvPicPr>
            <a:picLocks noChangeAspect="1"/>
          </p:cNvPicPr>
          <p:nvPr/>
        </p:nvPicPr>
        <p:blipFill>
          <a:blip r:embed="rId3"/>
          <a:stretch>
            <a:fillRect/>
          </a:stretch>
        </p:blipFill>
        <p:spPr>
          <a:xfrm>
            <a:off x="4015533" y="2921000"/>
            <a:ext cx="4148235" cy="3949700"/>
          </a:xfrm>
          <a:prstGeom prst="rect">
            <a:avLst/>
          </a:prstGeom>
        </p:spPr>
      </p:pic>
      <p:pic>
        <p:nvPicPr>
          <p:cNvPr id="6" name="Picture 5" descr="A blue and white circle with lines and dots&#10;&#10;Description automatically generated">
            <a:extLst>
              <a:ext uri="{FF2B5EF4-FFF2-40B4-BE49-F238E27FC236}">
                <a16:creationId xmlns:a16="http://schemas.microsoft.com/office/drawing/2014/main" id="{869DC856-D80F-9C1F-E632-76AF54A4F79B}"/>
              </a:ext>
            </a:extLst>
          </p:cNvPr>
          <p:cNvPicPr>
            <a:picLocks noChangeAspect="1"/>
          </p:cNvPicPr>
          <p:nvPr/>
        </p:nvPicPr>
        <p:blipFill>
          <a:blip r:embed="rId4"/>
          <a:stretch>
            <a:fillRect/>
          </a:stretch>
        </p:blipFill>
        <p:spPr>
          <a:xfrm>
            <a:off x="8037512" y="2911475"/>
            <a:ext cx="4156075" cy="3943350"/>
          </a:xfrm>
          <a:prstGeom prst="rect">
            <a:avLst/>
          </a:prstGeom>
        </p:spPr>
      </p:pic>
      <p:sp>
        <p:nvSpPr>
          <p:cNvPr id="8" name="TextBox 7">
            <a:extLst>
              <a:ext uri="{FF2B5EF4-FFF2-40B4-BE49-F238E27FC236}">
                <a16:creationId xmlns:a16="http://schemas.microsoft.com/office/drawing/2014/main" id="{48F09C6C-D086-5EC2-18D0-DCDAB9887D5E}"/>
              </a:ext>
            </a:extLst>
          </p:cNvPr>
          <p:cNvSpPr txBox="1"/>
          <p:nvPr/>
        </p:nvSpPr>
        <p:spPr>
          <a:xfrm>
            <a:off x="4241800" y="2260600"/>
            <a:ext cx="36195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FFFFFF"/>
                </a:solidFill>
              </a:rPr>
              <a:t>Community Detection </a:t>
            </a:r>
            <a:endParaRPr lang="en-US" sz="2800" b="1">
              <a:ea typeface="Calibri"/>
              <a:cs typeface="Calibri"/>
            </a:endParaRPr>
          </a:p>
        </p:txBody>
      </p:sp>
      <p:sp>
        <p:nvSpPr>
          <p:cNvPr id="10" name="TextBox 9">
            <a:extLst>
              <a:ext uri="{FF2B5EF4-FFF2-40B4-BE49-F238E27FC236}">
                <a16:creationId xmlns:a16="http://schemas.microsoft.com/office/drawing/2014/main" id="{CB47CD96-8569-C2F3-DFD7-FC809C1A3806}"/>
              </a:ext>
            </a:extLst>
          </p:cNvPr>
          <p:cNvSpPr txBox="1"/>
          <p:nvPr/>
        </p:nvSpPr>
        <p:spPr>
          <a:xfrm>
            <a:off x="8420100" y="2285999"/>
            <a:ext cx="41148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FFFFFF"/>
                </a:solidFill>
                <a:ea typeface="+mn-lt"/>
                <a:cs typeface="+mn-lt"/>
              </a:rPr>
              <a:t>Betweenness Centrality</a:t>
            </a:r>
            <a:endParaRPr lang="en-US" sz="2800" b="1">
              <a:ea typeface="Calibri"/>
              <a:cs typeface="Calibri"/>
            </a:endParaRPr>
          </a:p>
        </p:txBody>
      </p:sp>
    </p:spTree>
    <p:extLst>
      <p:ext uri="{BB962C8B-B14F-4D97-AF65-F5344CB8AC3E}">
        <p14:creationId xmlns:p14="http://schemas.microsoft.com/office/powerpoint/2010/main" val="104684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nodeType="withEffect">
                                  <p:stCondLst>
                                    <p:cond delay="0"/>
                                  </p:stCondLst>
                                  <p:childTnLst>
                                    <p:animMotion origin="layout" path="M -0.00416 0.10301 C -0.03633 0.31319 -0.15755 0.43819 -0.27513 0.3824 C -0.39232 0.32777 -0.46237 0.11041 -0.43073 -0.1007 C -0.39883 -0.31042 -0.27747 -0.43473 -0.16041 -0.3801 C -0.04271 -0.32269 0.02709 -0.10741 -0.00416 0.10301 Z " pathEditMode="fixed" rAng="17100000" ptsTypes="AAAAA">
                                      <p:cBhvr>
                                        <p:cTn id="6" dur="30000" spd="-100000" fill="hold"/>
                                        <p:tgtEl>
                                          <p:spTgt spid="11"/>
                                        </p:tgtEl>
                                        <p:attrNameLst>
                                          <p:attrName>ppt_x</p:attrName>
                                          <p:attrName>ppt_y</p:attrName>
                                        </p:attrNameLst>
                                      </p:cBhvr>
                                      <p:rCtr x="-21328" y="-10162"/>
                                    </p:animMotion>
                                  </p:childTnLst>
                                </p:cTn>
                              </p:par>
                              <p:par>
                                <p:cTn id="7" presetID="8" presetClass="emph" presetSubtype="0" repeatCount="indefinite" fill="hold" nodeType="withEffect">
                                  <p:stCondLst>
                                    <p:cond delay="0"/>
                                  </p:stCondLst>
                                  <p:childTnLst>
                                    <p:animRot by="21600000">
                                      <p:cBhvr>
                                        <p:cTn id="8" dur="10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1391</Words>
  <Application>Microsoft Office PowerPoint</Application>
  <PresentationFormat>Widescreen</PresentationFormat>
  <Paragraphs>188</Paragraphs>
  <Slides>19</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Courier New</vt:lpstr>
      <vt:lpstr>-apple-system</vt:lpstr>
      <vt:lpstr>Source Code Pro</vt:lpstr>
      <vt:lpstr>Calibri</vt:lpstr>
      <vt:lpstr>Segoe UI</vt:lpstr>
      <vt:lpstr>Arial</vt:lpstr>
      <vt:lpstr>Arial,Sans-Serif</vt:lpstr>
      <vt:lpstr>Aptos</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BIANCA-ȘTEFANIA MUNTEANU</cp:lastModifiedBy>
  <cp:revision>66</cp:revision>
  <dcterms:created xsi:type="dcterms:W3CDTF">2021-11-17T09:33:18Z</dcterms:created>
  <dcterms:modified xsi:type="dcterms:W3CDTF">2024-05-28T09:57:35Z</dcterms:modified>
</cp:coreProperties>
</file>